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8" r:id="rId10"/>
    <p:sldId id="264" r:id="rId11"/>
    <p:sldId id="265" r:id="rId12"/>
    <p:sldId id="266" r:id="rId13"/>
    <p:sldId id="267"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69" d="100"/>
          <a:sy n="69" d="100"/>
        </p:scale>
        <p:origin x="-1336"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AB3C2F-2A70-544F-B2AE-8C18B293CE93}" type="datetimeFigureOut">
              <a:rPr lang="en-US" smtClean="0"/>
              <a:t>3/19/12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C35ABC-5BA5-AB41-8DE9-DA811549181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A52010-78B2-974F-96B5-E7A43077049C}" type="slidenum">
              <a:rPr lang="en-US"/>
              <a:pPr/>
              <a:t>2</a:t>
            </a:fld>
            <a:endParaRPr lang="en-US"/>
          </a:p>
        </p:txBody>
      </p:sp>
      <p:sp>
        <p:nvSpPr>
          <p:cNvPr id="3277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2771"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18E5ED-F50B-2F4C-9A82-DA20ADD6DCA6}" type="slidenum">
              <a:rPr lang="en-US"/>
              <a:pPr/>
              <a:t>3</a:t>
            </a:fld>
            <a:endParaRPr lang="en-US"/>
          </a:p>
        </p:txBody>
      </p:sp>
      <p:sp>
        <p:nvSpPr>
          <p:cNvPr id="168962" name="Rectangle 1026"/>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8963" name="Rectangle 1027"/>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931910-BCB7-B644-B9AF-DE1BA721AA70}" type="slidenum">
              <a:rPr lang="en-US"/>
              <a:pPr/>
              <a:t>4</a:t>
            </a:fld>
            <a:endParaRPr lang="en-US"/>
          </a:p>
        </p:txBody>
      </p:sp>
      <p:sp>
        <p:nvSpPr>
          <p:cNvPr id="6144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1443"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F50247-6C8F-3E41-AFB7-02E2365C718C}" type="slidenum">
              <a:rPr lang="en-US"/>
              <a:pPr/>
              <a:t>5</a:t>
            </a:fld>
            <a:endParaRPr lang="en-US"/>
          </a:p>
        </p:txBody>
      </p:sp>
      <p:sp>
        <p:nvSpPr>
          <p:cNvPr id="7577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FAAD2A-6F74-984A-82DB-30A173B7643D}" type="slidenum">
              <a:rPr lang="en-US"/>
              <a:pPr/>
              <a:t>6</a:t>
            </a:fld>
            <a:endParaRPr lang="en-US"/>
          </a:p>
        </p:txBody>
      </p:sp>
      <p:sp>
        <p:nvSpPr>
          <p:cNvPr id="8192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192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C46AA56A-9C1B-DB48-BC41-3215C4A07CD2}" type="datetimeFigureOut">
              <a:rPr lang="en-US" smtClean="0"/>
              <a:t>3/19/12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CFE087-5C58-0E40-B5E0-C6F5EC81272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C46AA56A-9C1B-DB48-BC41-3215C4A07CD2}" type="datetimeFigureOut">
              <a:rPr lang="en-US" smtClean="0"/>
              <a:t>3/19/12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CFE087-5C58-0E40-B5E0-C6F5EC81272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C46AA56A-9C1B-DB48-BC41-3215C4A07CD2}" type="datetimeFigureOut">
              <a:rPr lang="en-US" smtClean="0"/>
              <a:t>3/19/12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CFE087-5C58-0E40-B5E0-C6F5EC81272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C46AA56A-9C1B-DB48-BC41-3215C4A07CD2}" type="datetimeFigureOut">
              <a:rPr lang="en-US" smtClean="0"/>
              <a:t>3/19/12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CFE087-5C58-0E40-B5E0-C6F5EC81272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C46AA56A-9C1B-DB48-BC41-3215C4A07CD2}" type="datetimeFigureOut">
              <a:rPr lang="en-US" smtClean="0"/>
              <a:t>3/19/12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CFE087-5C58-0E40-B5E0-C6F5EC81272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C46AA56A-9C1B-DB48-BC41-3215C4A07CD2}" type="datetimeFigureOut">
              <a:rPr lang="en-US" smtClean="0"/>
              <a:t>3/19/12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CFE087-5C58-0E40-B5E0-C6F5EC81272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C46AA56A-9C1B-DB48-BC41-3215C4A07CD2}" type="datetimeFigureOut">
              <a:rPr lang="en-US" smtClean="0"/>
              <a:t>3/19/12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CFE087-5C58-0E40-B5E0-C6F5EC81272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C46AA56A-9C1B-DB48-BC41-3215C4A07CD2}" type="datetimeFigureOut">
              <a:rPr lang="en-US" smtClean="0"/>
              <a:t>3/19/12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CFE087-5C58-0E40-B5E0-C6F5EC81272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6AA56A-9C1B-DB48-BC41-3215C4A07CD2}" type="datetimeFigureOut">
              <a:rPr lang="en-US" smtClean="0"/>
              <a:t>3/19/12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CFE087-5C58-0E40-B5E0-C6F5EC81272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C46AA56A-9C1B-DB48-BC41-3215C4A07CD2}" type="datetimeFigureOut">
              <a:rPr lang="en-US" smtClean="0"/>
              <a:t>3/19/12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CFE087-5C58-0E40-B5E0-C6F5EC81272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C46AA56A-9C1B-DB48-BC41-3215C4A07CD2}" type="datetimeFigureOut">
              <a:rPr lang="en-US" smtClean="0"/>
              <a:t>3/19/12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CFE087-5C58-0E40-B5E0-C6F5EC81272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6AA56A-9C1B-DB48-BC41-3215C4A07CD2}" type="datetimeFigureOut">
              <a:rPr lang="en-US" smtClean="0"/>
              <a:t>3/19/12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CFE087-5C58-0E40-B5E0-C6F5EC81272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http://www.philosophy4children.co.uk/about/p4c/" TargetMode="External"/><Relationship Id="rId4" Type="http://schemas.openxmlformats.org/officeDocument/2006/relationships/hyperlink" Target="http://www.youtube.com/watch?v=CkeEjZVaEqk" TargetMode="External"/><Relationship Id="rId5" Type="http://schemas.openxmlformats.org/officeDocument/2006/relationships/hyperlink" Target="http://p4c.com/" TargetMode="External"/><Relationship Id="rId1" Type="http://schemas.openxmlformats.org/officeDocument/2006/relationships/slideLayout" Target="../slideLayouts/slideLayout7.xml"/><Relationship Id="rId2" Type="http://schemas.openxmlformats.org/officeDocument/2006/relationships/hyperlink" Target="http://www.philosophyforchildren.co.uk/index.php/225"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sustained-success.co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886497" y="382012"/>
            <a:ext cx="7371016" cy="2585323"/>
          </a:xfrm>
          <a:prstGeom prst="rect">
            <a:avLst/>
          </a:prstGeom>
          <a:noFill/>
        </p:spPr>
        <p:txBody>
          <a:bodyPr wrap="none" lIns="91440" tIns="45720" rIns="91440" bIns="45720">
            <a:spAutoFit/>
          </a:bodyPr>
          <a:lstStyle/>
          <a:p>
            <a:pPr algn="ctr"/>
            <a:r>
              <a:rPr lang="en-AU"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Inquiry Week 3</a:t>
            </a:r>
          </a:p>
          <a:p>
            <a:pPr algn="ctr"/>
            <a:r>
              <a:rPr lang="en-AU"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Rounding up defining</a:t>
            </a:r>
          </a:p>
          <a:p>
            <a:pPr algn="ctr"/>
            <a:r>
              <a:rPr lang="en-AU"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Beginning experimenting</a:t>
            </a:r>
            <a:endParaRPr lang="en-AU"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5" name="Picture 4" descr="Experiment with inquiry.jpeg"/>
          <p:cNvPicPr>
            <a:picLocks noChangeAspect="1"/>
          </p:cNvPicPr>
          <p:nvPr/>
        </p:nvPicPr>
        <p:blipFill>
          <a:blip r:embed="rId2"/>
          <a:stretch>
            <a:fillRect/>
          </a:stretch>
        </p:blipFill>
        <p:spPr>
          <a:xfrm>
            <a:off x="5120050" y="3680913"/>
            <a:ext cx="3416124" cy="2920786"/>
          </a:xfrm>
          <a:prstGeom prst="rect">
            <a:avLst/>
          </a:prstGeom>
          <a:ln w="12700" cmpd="sng">
            <a:solidFill>
              <a:schemeClr val="tx1"/>
            </a:solidFill>
          </a:ln>
        </p:spPr>
      </p:pic>
      <p:pic>
        <p:nvPicPr>
          <p:cNvPr id="6" name="Picture 5" descr="Inquiry concept.jpeg"/>
          <p:cNvPicPr>
            <a:picLocks noChangeAspect="1"/>
          </p:cNvPicPr>
          <p:nvPr/>
        </p:nvPicPr>
        <p:blipFill>
          <a:blip r:embed="rId3"/>
          <a:stretch>
            <a:fillRect/>
          </a:stretch>
        </p:blipFill>
        <p:spPr>
          <a:xfrm>
            <a:off x="314193" y="3680913"/>
            <a:ext cx="3940697" cy="252450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5090" name="WordArt 2"/>
          <p:cNvSpPr>
            <a:spLocks noChangeArrowheads="1" noChangeShapeType="1" noTextEdit="1"/>
          </p:cNvSpPr>
          <p:nvPr/>
        </p:nvSpPr>
        <p:spPr bwMode="auto">
          <a:xfrm>
            <a:off x="1447800" y="423305"/>
            <a:ext cx="6629400" cy="4343400"/>
          </a:xfrm>
          <a:prstGeom prst="rect">
            <a:avLst/>
          </a:prstGeom>
        </p:spPr>
        <p:txBody>
          <a:bodyPr wrap="none" fromWordArt="1">
            <a:prstTxWarp prst="textPlain">
              <a:avLst>
                <a:gd name="adj" fmla="val 50000"/>
              </a:avLst>
            </a:prstTxWarp>
          </a:bodyPr>
          <a:lstStyle/>
          <a:p>
            <a:pPr algn="ctr"/>
            <a:r>
              <a:rPr lang="en-US" sz="3600" b="1" kern="10" dirty="0">
                <a:ln w="9525">
                  <a:solidFill>
                    <a:srgbClr val="000000"/>
                  </a:solidFill>
                  <a:round/>
                  <a:headEnd/>
                  <a:tailEnd/>
                </a:ln>
                <a:solidFill>
                  <a:srgbClr val="000080"/>
                </a:solidFill>
                <a:latin typeface="Comic Sans MS"/>
                <a:ea typeface="Comic Sans MS"/>
                <a:cs typeface="Comic Sans MS"/>
              </a:rPr>
              <a:t>Philosophy for Children:</a:t>
            </a:r>
          </a:p>
          <a:p>
            <a:pPr algn="ctr"/>
            <a:endParaRPr lang="en-US" sz="3600" b="1" kern="10" dirty="0">
              <a:ln w="9525">
                <a:solidFill>
                  <a:srgbClr val="000000"/>
                </a:solidFill>
                <a:round/>
                <a:headEnd/>
                <a:tailEnd/>
              </a:ln>
              <a:solidFill>
                <a:srgbClr val="000080"/>
              </a:solidFill>
              <a:latin typeface="Comic Sans MS"/>
              <a:ea typeface="Comic Sans MS"/>
              <a:cs typeface="Comic Sans MS"/>
            </a:endParaRPr>
          </a:p>
          <a:p>
            <a:pPr algn="ctr"/>
            <a:r>
              <a:rPr lang="en-US" sz="3600" b="1" kern="10" dirty="0">
                <a:ln w="9525">
                  <a:solidFill>
                    <a:srgbClr val="000000"/>
                  </a:solidFill>
                  <a:round/>
                  <a:headEnd/>
                  <a:tailEnd/>
                </a:ln>
                <a:solidFill>
                  <a:srgbClr val="000080"/>
                </a:solidFill>
                <a:latin typeface="Comic Sans MS"/>
                <a:ea typeface="Comic Sans MS"/>
                <a:cs typeface="Comic Sans MS"/>
              </a:rPr>
              <a:t>Challenging our students</a:t>
            </a:r>
          </a:p>
          <a:p>
            <a:pPr algn="ctr"/>
            <a:r>
              <a:rPr lang="en-US" sz="3600" b="1" kern="10" dirty="0">
                <a:ln w="9525">
                  <a:solidFill>
                    <a:srgbClr val="000000"/>
                  </a:solidFill>
                  <a:round/>
                  <a:headEnd/>
                  <a:tailEnd/>
                </a:ln>
                <a:solidFill>
                  <a:srgbClr val="000080"/>
                </a:solidFill>
                <a:latin typeface="Comic Sans MS"/>
                <a:ea typeface="Comic Sans MS"/>
                <a:cs typeface="Comic Sans MS"/>
              </a:rPr>
              <a:t>to think more deeply</a:t>
            </a:r>
          </a:p>
          <a:p>
            <a:pPr algn="ctr"/>
            <a:r>
              <a:rPr lang="en-US" sz="3600" b="1" kern="10" dirty="0">
                <a:ln w="9525">
                  <a:solidFill>
                    <a:srgbClr val="000000"/>
                  </a:solidFill>
                  <a:round/>
                  <a:headEnd/>
                  <a:tailEnd/>
                </a:ln>
                <a:solidFill>
                  <a:srgbClr val="000080"/>
                </a:solidFill>
                <a:latin typeface="Comic Sans MS"/>
                <a:ea typeface="Comic Sans MS"/>
                <a:cs typeface="Comic Sans MS"/>
              </a:rPr>
              <a:t>in regular class work</a:t>
            </a:r>
          </a:p>
        </p:txBody>
      </p:sp>
      <p:sp>
        <p:nvSpPr>
          <p:cNvPr id="3" name="TextBox 2"/>
          <p:cNvSpPr txBox="1"/>
          <p:nvPr/>
        </p:nvSpPr>
        <p:spPr>
          <a:xfrm>
            <a:off x="1932803" y="5289295"/>
            <a:ext cx="5706372" cy="1200329"/>
          </a:xfrm>
          <a:prstGeom prst="rect">
            <a:avLst/>
          </a:prstGeom>
          <a:noFill/>
        </p:spPr>
        <p:txBody>
          <a:bodyPr wrap="square" rtlCol="0">
            <a:spAutoFit/>
          </a:bodyPr>
          <a:lstStyle/>
          <a:p>
            <a:r>
              <a:rPr lang="en-US" dirty="0" smtClean="0">
                <a:hlinkClick r:id="rId2"/>
              </a:rPr>
              <a:t>http://www.philosophyforchildren.co.uk/index.php/225</a:t>
            </a:r>
            <a:r>
              <a:rPr lang="en-US" dirty="0" smtClean="0"/>
              <a:t> </a:t>
            </a:r>
          </a:p>
          <a:p>
            <a:r>
              <a:rPr lang="en-US" dirty="0" smtClean="0">
                <a:hlinkClick r:id="rId3"/>
              </a:rPr>
              <a:t>http://www.philosophy4children.co.uk/about/p4c/</a:t>
            </a:r>
            <a:r>
              <a:rPr lang="en-US" dirty="0" smtClean="0"/>
              <a:t> </a:t>
            </a:r>
          </a:p>
          <a:p>
            <a:r>
              <a:rPr lang="en-US" dirty="0" smtClean="0">
                <a:hlinkClick r:id="rId4"/>
              </a:rPr>
              <a:t>http://www.youtube.com/watch?v=CkeEjZVaEqk</a:t>
            </a:r>
            <a:r>
              <a:rPr lang="en-US" dirty="0" smtClean="0"/>
              <a:t> </a:t>
            </a:r>
          </a:p>
          <a:p>
            <a:r>
              <a:rPr lang="en-US" dirty="0" smtClean="0">
                <a:hlinkClick r:id="rId5"/>
              </a:rPr>
              <a:t>http://p4c.com/</a:t>
            </a:r>
            <a:r>
              <a:rPr lang="en-US" dirty="0" smtClean="0"/>
              <a:t> </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7138" name="WordArt 2"/>
          <p:cNvSpPr>
            <a:spLocks noChangeArrowheads="1" noChangeShapeType="1" noTextEdit="1"/>
          </p:cNvSpPr>
          <p:nvPr/>
        </p:nvSpPr>
        <p:spPr bwMode="auto">
          <a:xfrm>
            <a:off x="2568575" y="1846263"/>
            <a:ext cx="4013200" cy="635000"/>
          </a:xfrm>
          <a:prstGeom prst="rect">
            <a:avLst/>
          </a:prstGeom>
        </p:spPr>
        <p:txBody>
          <a:bodyPr wrap="none" fromWordArt="1">
            <a:prstTxWarp prst="textPlain">
              <a:avLst>
                <a:gd name="adj" fmla="val 50000"/>
              </a:avLst>
            </a:prstTxWarp>
          </a:bodyPr>
          <a:lstStyle/>
          <a:p>
            <a:pPr algn="ctr"/>
            <a:r>
              <a:rPr lang="en-US" sz="3600" b="1" kern="10">
                <a:ln w="9525">
                  <a:solidFill>
                    <a:srgbClr val="000000"/>
                  </a:solidFill>
                  <a:round/>
                  <a:headEnd/>
                  <a:tailEnd/>
                </a:ln>
                <a:gradFill rotWithShape="0">
                  <a:gsLst>
                    <a:gs pos="0">
                      <a:srgbClr val="008000"/>
                    </a:gs>
                    <a:gs pos="100000">
                      <a:schemeClr val="hlink"/>
                    </a:gs>
                  </a:gsLst>
                  <a:lin ang="5400000" scaled="1"/>
                </a:gradFill>
                <a:latin typeface="Comic Sans MS"/>
                <a:ea typeface="Comic Sans MS"/>
                <a:cs typeface="Comic Sans MS"/>
              </a:rPr>
              <a:t>What is a friend?</a:t>
            </a:r>
          </a:p>
        </p:txBody>
      </p:sp>
      <p:sp>
        <p:nvSpPr>
          <p:cNvPr id="347139" name="WordArt 3"/>
          <p:cNvSpPr>
            <a:spLocks noChangeArrowheads="1" noChangeShapeType="1" noTextEdit="1"/>
          </p:cNvSpPr>
          <p:nvPr/>
        </p:nvSpPr>
        <p:spPr bwMode="auto">
          <a:xfrm>
            <a:off x="2895600" y="4191000"/>
            <a:ext cx="3454400" cy="647700"/>
          </a:xfrm>
          <a:prstGeom prst="rect">
            <a:avLst/>
          </a:prstGeom>
        </p:spPr>
        <p:txBody>
          <a:bodyPr wrap="none" fromWordArt="1">
            <a:prstTxWarp prst="textPlain">
              <a:avLst>
                <a:gd name="adj" fmla="val 50000"/>
              </a:avLst>
            </a:prstTxWarp>
          </a:bodyPr>
          <a:lstStyle/>
          <a:p>
            <a:pPr algn="ctr"/>
            <a:r>
              <a:rPr lang="en-US" sz="3600" b="1" kern="10">
                <a:ln w="9525">
                  <a:solidFill>
                    <a:srgbClr val="000000"/>
                  </a:solidFill>
                  <a:round/>
                  <a:headEnd/>
                  <a:tailEnd/>
                </a:ln>
                <a:gradFill rotWithShape="0">
                  <a:gsLst>
                    <a:gs pos="0">
                      <a:srgbClr val="008000"/>
                    </a:gs>
                    <a:gs pos="100000">
                      <a:schemeClr val="hlink"/>
                    </a:gs>
                  </a:gsLst>
                  <a:lin ang="5400000" scaled="1"/>
                </a:gradFill>
                <a:latin typeface="Comic Sans MS"/>
                <a:ea typeface="Comic Sans MS"/>
                <a:cs typeface="Comic Sans MS"/>
              </a:rPr>
              <a:t>A friend is . . .</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62" name="Line 2"/>
          <p:cNvSpPr>
            <a:spLocks noChangeShapeType="1"/>
          </p:cNvSpPr>
          <p:nvPr/>
        </p:nvSpPr>
        <p:spPr bwMode="auto">
          <a:xfrm>
            <a:off x="2057400" y="1295400"/>
            <a:ext cx="0" cy="4114800"/>
          </a:xfrm>
          <a:prstGeom prst="line">
            <a:avLst/>
          </a:prstGeom>
          <a:noFill/>
          <a:ln w="9525">
            <a:solidFill>
              <a:srgbClr val="000000"/>
            </a:solidFill>
            <a:round/>
            <a:headEnd/>
            <a:tailEnd/>
          </a:ln>
          <a:effectLst/>
        </p:spPr>
        <p:txBody>
          <a:bodyPr wrap="none" anchor="ctr">
            <a:prstTxWarp prst="textNoShape">
              <a:avLst/>
            </a:prstTxWarp>
          </a:bodyPr>
          <a:lstStyle/>
          <a:p>
            <a:endParaRPr lang="en-US"/>
          </a:p>
        </p:txBody>
      </p:sp>
      <p:sp>
        <p:nvSpPr>
          <p:cNvPr id="348163" name="Line 3"/>
          <p:cNvSpPr>
            <a:spLocks noChangeShapeType="1"/>
          </p:cNvSpPr>
          <p:nvPr/>
        </p:nvSpPr>
        <p:spPr bwMode="auto">
          <a:xfrm>
            <a:off x="1371600" y="3200400"/>
            <a:ext cx="6248400" cy="0"/>
          </a:xfrm>
          <a:prstGeom prst="line">
            <a:avLst/>
          </a:prstGeom>
          <a:noFill/>
          <a:ln w="9525">
            <a:solidFill>
              <a:srgbClr val="000000"/>
            </a:solidFill>
            <a:round/>
            <a:headEnd/>
            <a:tailEnd/>
          </a:ln>
          <a:effectLst/>
        </p:spPr>
        <p:txBody>
          <a:bodyPr wrap="none" anchor="ctr">
            <a:prstTxWarp prst="textNoShape">
              <a:avLst/>
            </a:prstTxWarp>
          </a:bodyPr>
          <a:lstStyle/>
          <a:p>
            <a:endParaRPr lang="en-US"/>
          </a:p>
        </p:txBody>
      </p:sp>
      <p:sp>
        <p:nvSpPr>
          <p:cNvPr id="348164" name="Freeform 4"/>
          <p:cNvSpPr>
            <a:spLocks/>
          </p:cNvSpPr>
          <p:nvPr/>
        </p:nvSpPr>
        <p:spPr bwMode="auto">
          <a:xfrm>
            <a:off x="2057400" y="838200"/>
            <a:ext cx="4800600" cy="4533900"/>
          </a:xfrm>
          <a:custGeom>
            <a:avLst/>
            <a:gdLst/>
            <a:ahLst/>
            <a:cxnLst>
              <a:cxn ang="0">
                <a:pos x="0" y="672"/>
              </a:cxn>
              <a:cxn ang="0">
                <a:pos x="336" y="1776"/>
              </a:cxn>
              <a:cxn ang="0">
                <a:pos x="1200" y="2736"/>
              </a:cxn>
              <a:cxn ang="0">
                <a:pos x="1824" y="2496"/>
              </a:cxn>
              <a:cxn ang="0">
                <a:pos x="2448" y="1584"/>
              </a:cxn>
              <a:cxn ang="0">
                <a:pos x="3024" y="0"/>
              </a:cxn>
            </a:cxnLst>
            <a:rect l="0" t="0" r="r" b="b"/>
            <a:pathLst>
              <a:path w="3024" h="2856">
                <a:moveTo>
                  <a:pt x="0" y="672"/>
                </a:moveTo>
                <a:cubicBezTo>
                  <a:pt x="68" y="1052"/>
                  <a:pt x="136" y="1432"/>
                  <a:pt x="336" y="1776"/>
                </a:cubicBezTo>
                <a:cubicBezTo>
                  <a:pt x="536" y="2120"/>
                  <a:pt x="952" y="2616"/>
                  <a:pt x="1200" y="2736"/>
                </a:cubicBezTo>
                <a:cubicBezTo>
                  <a:pt x="1448" y="2856"/>
                  <a:pt x="1616" y="2688"/>
                  <a:pt x="1824" y="2496"/>
                </a:cubicBezTo>
                <a:cubicBezTo>
                  <a:pt x="2032" y="2304"/>
                  <a:pt x="2248" y="2000"/>
                  <a:pt x="2448" y="1584"/>
                </a:cubicBezTo>
                <a:cubicBezTo>
                  <a:pt x="2648" y="1168"/>
                  <a:pt x="2928" y="264"/>
                  <a:pt x="3024" y="0"/>
                </a:cubicBezTo>
              </a:path>
            </a:pathLst>
          </a:custGeom>
          <a:noFill/>
          <a:ln w="38100" cmpd="sng">
            <a:solidFill>
              <a:srgbClr val="000000"/>
            </a:solidFill>
            <a:round/>
            <a:headEnd/>
            <a:tailEnd/>
          </a:ln>
          <a:effectLst/>
        </p:spPr>
        <p:txBody>
          <a:bodyPr wrap="none" anchor="ctr">
            <a:prstTxWarp prst="textNoShape">
              <a:avLst/>
            </a:prstTxWarp>
          </a:bodyPr>
          <a:lstStyle/>
          <a:p>
            <a:endParaRPr lang="en-US"/>
          </a:p>
        </p:txBody>
      </p:sp>
      <p:sp>
        <p:nvSpPr>
          <p:cNvPr id="348165" name="Text Box 5"/>
          <p:cNvSpPr txBox="1">
            <a:spLocks noChangeArrowheads="1"/>
          </p:cNvSpPr>
          <p:nvPr/>
        </p:nvSpPr>
        <p:spPr bwMode="auto">
          <a:xfrm>
            <a:off x="2209800" y="1828800"/>
            <a:ext cx="228600" cy="346075"/>
          </a:xfrm>
          <a:prstGeom prst="rect">
            <a:avLst/>
          </a:prstGeom>
          <a:noFill/>
          <a:ln w="9525">
            <a:solidFill>
              <a:srgbClr val="000000"/>
            </a:solidFill>
            <a:miter lim="800000"/>
            <a:headEnd/>
            <a:tailEnd/>
          </a:ln>
          <a:effectLst/>
        </p:spPr>
        <p:txBody>
          <a:bodyPr>
            <a:prstTxWarp prst="textNoShape">
              <a:avLst/>
            </a:prstTxWarp>
            <a:spAutoFit/>
          </a:bodyPr>
          <a:lstStyle/>
          <a:p>
            <a:pPr>
              <a:spcBef>
                <a:spcPct val="50000"/>
              </a:spcBef>
            </a:pPr>
            <a:r>
              <a:rPr lang="en-US" sz="1600">
                <a:solidFill>
                  <a:srgbClr val="000000"/>
                </a:solidFill>
                <a:latin typeface="Comic Sans MS" charset="0"/>
                <a:ea typeface="Osaka" charset="-128"/>
                <a:cs typeface="Osaka" charset="-128"/>
              </a:rPr>
              <a:t>1</a:t>
            </a:r>
          </a:p>
        </p:txBody>
      </p:sp>
      <p:sp>
        <p:nvSpPr>
          <p:cNvPr id="348166" name="Text Box 6"/>
          <p:cNvSpPr txBox="1">
            <a:spLocks noChangeArrowheads="1"/>
          </p:cNvSpPr>
          <p:nvPr/>
        </p:nvSpPr>
        <p:spPr bwMode="auto">
          <a:xfrm>
            <a:off x="2971800" y="3657600"/>
            <a:ext cx="228600" cy="346075"/>
          </a:xfrm>
          <a:prstGeom prst="rect">
            <a:avLst/>
          </a:prstGeom>
          <a:noFill/>
          <a:ln w="9525">
            <a:solidFill>
              <a:srgbClr val="000000"/>
            </a:solidFill>
            <a:miter lim="800000"/>
            <a:headEnd/>
            <a:tailEnd/>
          </a:ln>
          <a:effectLst/>
        </p:spPr>
        <p:txBody>
          <a:bodyPr>
            <a:prstTxWarp prst="textNoShape">
              <a:avLst/>
            </a:prstTxWarp>
            <a:spAutoFit/>
          </a:bodyPr>
          <a:lstStyle/>
          <a:p>
            <a:pPr>
              <a:spcBef>
                <a:spcPct val="50000"/>
              </a:spcBef>
            </a:pPr>
            <a:r>
              <a:rPr lang="en-US" sz="1600">
                <a:solidFill>
                  <a:srgbClr val="000000"/>
                </a:solidFill>
                <a:latin typeface="Comic Sans MS" charset="0"/>
                <a:ea typeface="Osaka" charset="-128"/>
                <a:cs typeface="Osaka" charset="-128"/>
              </a:rPr>
              <a:t>2</a:t>
            </a:r>
          </a:p>
        </p:txBody>
      </p:sp>
      <p:sp>
        <p:nvSpPr>
          <p:cNvPr id="348167" name="Text Box 7"/>
          <p:cNvSpPr txBox="1">
            <a:spLocks noChangeArrowheads="1"/>
          </p:cNvSpPr>
          <p:nvPr/>
        </p:nvSpPr>
        <p:spPr bwMode="auto">
          <a:xfrm>
            <a:off x="4724400" y="4419600"/>
            <a:ext cx="228600" cy="346075"/>
          </a:xfrm>
          <a:prstGeom prst="rect">
            <a:avLst/>
          </a:prstGeom>
          <a:noFill/>
          <a:ln w="9525">
            <a:solidFill>
              <a:srgbClr val="000000"/>
            </a:solidFill>
            <a:miter lim="800000"/>
            <a:headEnd/>
            <a:tailEnd/>
          </a:ln>
          <a:effectLst/>
        </p:spPr>
        <p:txBody>
          <a:bodyPr>
            <a:prstTxWarp prst="textNoShape">
              <a:avLst/>
            </a:prstTxWarp>
            <a:spAutoFit/>
          </a:bodyPr>
          <a:lstStyle/>
          <a:p>
            <a:pPr>
              <a:spcBef>
                <a:spcPct val="50000"/>
              </a:spcBef>
            </a:pPr>
            <a:r>
              <a:rPr lang="en-US" sz="1600">
                <a:solidFill>
                  <a:srgbClr val="000000"/>
                </a:solidFill>
                <a:latin typeface="Comic Sans MS" charset="0"/>
                <a:ea typeface="Osaka" charset="-128"/>
                <a:cs typeface="Osaka" charset="-128"/>
              </a:rPr>
              <a:t>3</a:t>
            </a:r>
          </a:p>
        </p:txBody>
      </p:sp>
      <p:sp>
        <p:nvSpPr>
          <p:cNvPr id="348168" name="Text Box 8"/>
          <p:cNvSpPr txBox="1">
            <a:spLocks noChangeArrowheads="1"/>
          </p:cNvSpPr>
          <p:nvPr/>
        </p:nvSpPr>
        <p:spPr bwMode="auto">
          <a:xfrm>
            <a:off x="6705600" y="457200"/>
            <a:ext cx="228600" cy="346075"/>
          </a:xfrm>
          <a:prstGeom prst="rect">
            <a:avLst/>
          </a:prstGeom>
          <a:noFill/>
          <a:ln w="9525">
            <a:solidFill>
              <a:srgbClr val="000000"/>
            </a:solidFill>
            <a:miter lim="800000"/>
            <a:headEnd/>
            <a:tailEnd/>
          </a:ln>
          <a:effectLst/>
        </p:spPr>
        <p:txBody>
          <a:bodyPr>
            <a:prstTxWarp prst="textNoShape">
              <a:avLst/>
            </a:prstTxWarp>
            <a:spAutoFit/>
          </a:bodyPr>
          <a:lstStyle/>
          <a:p>
            <a:pPr>
              <a:spcBef>
                <a:spcPct val="50000"/>
              </a:spcBef>
            </a:pPr>
            <a:r>
              <a:rPr lang="en-US" sz="1600">
                <a:solidFill>
                  <a:srgbClr val="000000"/>
                </a:solidFill>
                <a:latin typeface="Comic Sans MS" charset="0"/>
                <a:ea typeface="Osaka" charset="-128"/>
                <a:cs typeface="Osaka" charset="-128"/>
              </a:rPr>
              <a:t>4</a:t>
            </a:r>
          </a:p>
        </p:txBody>
      </p:sp>
      <p:sp>
        <p:nvSpPr>
          <p:cNvPr id="348169" name="Line 9"/>
          <p:cNvSpPr>
            <a:spLocks noChangeShapeType="1"/>
          </p:cNvSpPr>
          <p:nvPr/>
        </p:nvSpPr>
        <p:spPr bwMode="auto">
          <a:xfrm>
            <a:off x="3200400" y="3962400"/>
            <a:ext cx="533400" cy="685800"/>
          </a:xfrm>
          <a:prstGeom prst="line">
            <a:avLst/>
          </a:prstGeom>
          <a:noFill/>
          <a:ln w="9525">
            <a:solidFill>
              <a:srgbClr val="000000"/>
            </a:solidFill>
            <a:round/>
            <a:headEnd/>
            <a:tailEnd type="triangle" w="med" len="med"/>
          </a:ln>
          <a:effectLst/>
        </p:spPr>
        <p:txBody>
          <a:bodyPr wrap="none" anchor="ctr">
            <a:prstTxWarp prst="textNoShape">
              <a:avLst/>
            </a:prstTxWarp>
          </a:bodyPr>
          <a:lstStyle/>
          <a:p>
            <a:endParaRPr lang="en-US"/>
          </a:p>
        </p:txBody>
      </p:sp>
      <p:sp>
        <p:nvSpPr>
          <p:cNvPr id="348170" name="Line 10"/>
          <p:cNvSpPr>
            <a:spLocks noChangeShapeType="1"/>
          </p:cNvSpPr>
          <p:nvPr/>
        </p:nvSpPr>
        <p:spPr bwMode="auto">
          <a:xfrm flipV="1">
            <a:off x="5029200" y="3657600"/>
            <a:ext cx="533400" cy="762000"/>
          </a:xfrm>
          <a:prstGeom prst="line">
            <a:avLst/>
          </a:prstGeom>
          <a:noFill/>
          <a:ln w="9525">
            <a:solidFill>
              <a:srgbClr val="000000"/>
            </a:solidFill>
            <a:round/>
            <a:headEnd/>
            <a:tailEnd type="triangle" w="med" len="med"/>
          </a:ln>
          <a:effectLst/>
        </p:spPr>
        <p:txBody>
          <a:bodyPr wrap="none" anchor="ctr">
            <a:prstTxWarp prst="textNoShape">
              <a:avLst/>
            </a:prstTxWarp>
          </a:bodyPr>
          <a:lstStyle/>
          <a:p>
            <a:endParaRPr lang="en-US"/>
          </a:p>
        </p:txBody>
      </p:sp>
      <p:sp>
        <p:nvSpPr>
          <p:cNvPr id="348171" name="Line 11"/>
          <p:cNvSpPr>
            <a:spLocks noChangeShapeType="1"/>
          </p:cNvSpPr>
          <p:nvPr/>
        </p:nvSpPr>
        <p:spPr bwMode="auto">
          <a:xfrm flipH="1" flipV="1">
            <a:off x="5943600" y="685800"/>
            <a:ext cx="762000" cy="152400"/>
          </a:xfrm>
          <a:prstGeom prst="line">
            <a:avLst/>
          </a:prstGeom>
          <a:noFill/>
          <a:ln w="9525">
            <a:solidFill>
              <a:srgbClr val="000000"/>
            </a:solidFill>
            <a:round/>
            <a:headEnd/>
            <a:tailEnd type="triangle" w="med" len="med"/>
          </a:ln>
          <a:effectLst/>
        </p:spPr>
        <p:txBody>
          <a:bodyPr wrap="none" anchor="ctr">
            <a:prstTxWarp prst="textNoShape">
              <a:avLst/>
            </a:prstTxWarp>
          </a:bodyPr>
          <a:lstStyle/>
          <a:p>
            <a:endParaRPr lang="en-US"/>
          </a:p>
        </p:txBody>
      </p:sp>
      <p:sp>
        <p:nvSpPr>
          <p:cNvPr id="348172" name="Line 12"/>
          <p:cNvSpPr>
            <a:spLocks noChangeShapeType="1"/>
          </p:cNvSpPr>
          <p:nvPr/>
        </p:nvSpPr>
        <p:spPr bwMode="auto">
          <a:xfrm flipH="1">
            <a:off x="5867400" y="914400"/>
            <a:ext cx="838200" cy="76200"/>
          </a:xfrm>
          <a:prstGeom prst="line">
            <a:avLst/>
          </a:prstGeom>
          <a:noFill/>
          <a:ln w="9525">
            <a:solidFill>
              <a:srgbClr val="000000"/>
            </a:solidFill>
            <a:round/>
            <a:headEnd/>
            <a:tailEnd type="triangle" w="med" len="med"/>
          </a:ln>
          <a:effectLst/>
        </p:spPr>
        <p:txBody>
          <a:bodyPr wrap="none" anchor="ctr">
            <a:prstTxWarp prst="textNoShape">
              <a:avLst/>
            </a:prstTxWarp>
          </a:bodyPr>
          <a:lstStyle/>
          <a:p>
            <a:endParaRPr lang="en-US"/>
          </a:p>
        </p:txBody>
      </p:sp>
      <p:sp>
        <p:nvSpPr>
          <p:cNvPr id="348173" name="Line 13"/>
          <p:cNvSpPr>
            <a:spLocks noChangeShapeType="1"/>
          </p:cNvSpPr>
          <p:nvPr/>
        </p:nvSpPr>
        <p:spPr bwMode="auto">
          <a:xfrm flipV="1">
            <a:off x="7010400" y="762000"/>
            <a:ext cx="533400" cy="76200"/>
          </a:xfrm>
          <a:prstGeom prst="line">
            <a:avLst/>
          </a:prstGeom>
          <a:noFill/>
          <a:ln w="9525">
            <a:solidFill>
              <a:srgbClr val="000000"/>
            </a:solidFill>
            <a:round/>
            <a:headEnd/>
            <a:tailEnd type="triangle" w="med" len="med"/>
          </a:ln>
          <a:effectLst/>
        </p:spPr>
        <p:txBody>
          <a:bodyPr wrap="none" anchor="ctr">
            <a:prstTxWarp prst="textNoShape">
              <a:avLst/>
            </a:prstTxWarp>
          </a:bodyPr>
          <a:lstStyle/>
          <a:p>
            <a:endParaRPr lang="en-US"/>
          </a:p>
        </p:txBody>
      </p:sp>
      <p:sp>
        <p:nvSpPr>
          <p:cNvPr id="348174" name="Text Box 14"/>
          <p:cNvSpPr txBox="1">
            <a:spLocks noChangeArrowheads="1"/>
          </p:cNvSpPr>
          <p:nvPr/>
        </p:nvSpPr>
        <p:spPr bwMode="auto">
          <a:xfrm>
            <a:off x="6172200" y="3581400"/>
            <a:ext cx="1981200" cy="2103438"/>
          </a:xfrm>
          <a:prstGeom prst="rect">
            <a:avLst/>
          </a:prstGeom>
          <a:noFill/>
          <a:ln w="3175">
            <a:solidFill>
              <a:srgbClr val="000000"/>
            </a:solidFill>
            <a:miter lim="800000"/>
            <a:headEnd/>
            <a:tailEnd/>
          </a:ln>
          <a:effectLst/>
        </p:spPr>
        <p:txBody>
          <a:bodyPr>
            <a:prstTxWarp prst="textNoShape">
              <a:avLst/>
            </a:prstTxWarp>
            <a:spAutoFit/>
          </a:bodyPr>
          <a:lstStyle/>
          <a:p>
            <a:pPr>
              <a:spcBef>
                <a:spcPct val="50000"/>
              </a:spcBef>
            </a:pPr>
            <a:r>
              <a:rPr lang="en-US">
                <a:solidFill>
                  <a:srgbClr val="000000"/>
                </a:solidFill>
                <a:latin typeface="Comic Sans MS" charset="0"/>
                <a:ea typeface="Osaka" charset="-128"/>
                <a:cs typeface="Osaka" charset="-128"/>
              </a:rPr>
              <a:t>1 Concept</a:t>
            </a:r>
          </a:p>
          <a:p>
            <a:pPr>
              <a:spcBef>
                <a:spcPct val="50000"/>
              </a:spcBef>
            </a:pPr>
            <a:r>
              <a:rPr lang="en-US">
                <a:solidFill>
                  <a:srgbClr val="000000"/>
                </a:solidFill>
                <a:latin typeface="Comic Sans MS" charset="0"/>
                <a:ea typeface="Osaka" charset="-128"/>
                <a:cs typeface="Osaka" charset="-128"/>
              </a:rPr>
              <a:t>2 Conflict</a:t>
            </a:r>
          </a:p>
          <a:p>
            <a:pPr>
              <a:spcBef>
                <a:spcPct val="50000"/>
              </a:spcBef>
            </a:pPr>
            <a:r>
              <a:rPr lang="en-US">
                <a:solidFill>
                  <a:srgbClr val="000000"/>
                </a:solidFill>
                <a:latin typeface="Comic Sans MS" charset="0"/>
                <a:ea typeface="Osaka" charset="-128"/>
                <a:cs typeface="Osaka" charset="-128"/>
              </a:rPr>
              <a:t>3 Construct</a:t>
            </a:r>
          </a:p>
          <a:p>
            <a:pPr>
              <a:spcBef>
                <a:spcPct val="50000"/>
              </a:spcBef>
            </a:pPr>
            <a:r>
              <a:rPr lang="en-US">
                <a:solidFill>
                  <a:srgbClr val="000000"/>
                </a:solidFill>
                <a:latin typeface="Comic Sans MS" charset="0"/>
                <a:ea typeface="Osaka" charset="-128"/>
                <a:cs typeface="Osaka" charset="-128"/>
              </a:rPr>
              <a:t>4 Consider</a:t>
            </a:r>
          </a:p>
        </p:txBody>
      </p:sp>
      <p:sp>
        <p:nvSpPr>
          <p:cNvPr id="348175" name="Text Box 15"/>
          <p:cNvSpPr txBox="1">
            <a:spLocks noChangeArrowheads="1"/>
          </p:cNvSpPr>
          <p:nvPr/>
        </p:nvSpPr>
        <p:spPr bwMode="auto">
          <a:xfrm>
            <a:off x="3429000" y="5562600"/>
            <a:ext cx="1600200" cy="466725"/>
          </a:xfrm>
          <a:prstGeom prst="rect">
            <a:avLst/>
          </a:prstGeom>
          <a:noFill/>
          <a:ln w="9525">
            <a:solidFill>
              <a:srgbClr val="000000"/>
            </a:solidFill>
            <a:miter lim="800000"/>
            <a:headEnd/>
            <a:tailEnd/>
          </a:ln>
          <a:effectLst/>
        </p:spPr>
        <p:txBody>
          <a:bodyPr>
            <a:prstTxWarp prst="textNoShape">
              <a:avLst/>
            </a:prstTxWarp>
            <a:spAutoFit/>
          </a:bodyPr>
          <a:lstStyle/>
          <a:p>
            <a:pPr algn="ctr">
              <a:spcBef>
                <a:spcPct val="50000"/>
              </a:spcBef>
            </a:pPr>
            <a:r>
              <a:rPr lang="en-US">
                <a:solidFill>
                  <a:srgbClr val="000000"/>
                </a:solidFill>
                <a:latin typeface="Comic Sans MS" charset="0"/>
                <a:ea typeface="Osaka" charset="-128"/>
                <a:cs typeface="Osaka" charset="-128"/>
              </a:rPr>
              <a:t>The </a:t>
            </a:r>
            <a:r>
              <a:rPr lang="en-US" b="1">
                <a:solidFill>
                  <a:srgbClr val="000000"/>
                </a:solidFill>
                <a:latin typeface="Comic Sans MS" charset="0"/>
                <a:ea typeface="Osaka" charset="-128"/>
                <a:cs typeface="Osaka" charset="-128"/>
              </a:rPr>
              <a:t>PIT</a:t>
            </a:r>
          </a:p>
        </p:txBody>
      </p:sp>
      <p:sp>
        <p:nvSpPr>
          <p:cNvPr id="348176" name="Text Box 16"/>
          <p:cNvSpPr txBox="1">
            <a:spLocks noChangeArrowheads="1"/>
          </p:cNvSpPr>
          <p:nvPr/>
        </p:nvSpPr>
        <p:spPr bwMode="auto">
          <a:xfrm>
            <a:off x="1524000" y="685800"/>
            <a:ext cx="304800" cy="2024063"/>
          </a:xfrm>
          <a:prstGeom prst="rect">
            <a:avLst/>
          </a:prstGeom>
          <a:noFill/>
          <a:ln w="9525">
            <a:solidFill>
              <a:srgbClr val="000000"/>
            </a:solidFill>
            <a:miter lim="800000"/>
            <a:headEnd/>
            <a:tailEnd/>
          </a:ln>
          <a:effectLst/>
        </p:spPr>
        <p:txBody>
          <a:bodyPr>
            <a:prstTxWarp prst="textNoShape">
              <a:avLst/>
            </a:prstTxWarp>
            <a:spAutoFit/>
          </a:bodyPr>
          <a:lstStyle/>
          <a:p>
            <a:pPr algn="ctr">
              <a:spcBef>
                <a:spcPct val="50000"/>
              </a:spcBef>
            </a:pPr>
            <a:r>
              <a:rPr lang="en-US" sz="1800" b="1">
                <a:solidFill>
                  <a:srgbClr val="000000"/>
                </a:solidFill>
                <a:latin typeface="Comic Sans MS" charset="0"/>
                <a:ea typeface="Osaka" charset="-128"/>
                <a:cs typeface="Osaka" charset="-128"/>
              </a:rPr>
              <a:t>CLARITY</a:t>
            </a:r>
            <a:endParaRPr lang="en-US" b="1">
              <a:solidFill>
                <a:srgbClr val="000000"/>
              </a:solidFill>
              <a:latin typeface="Comic Sans MS" charset="0"/>
              <a:ea typeface="Osaka" charset="-128"/>
              <a:cs typeface="Osaka" charset="-128"/>
            </a:endParaRPr>
          </a:p>
        </p:txBody>
      </p:sp>
      <p:sp>
        <p:nvSpPr>
          <p:cNvPr id="348177" name="Text Box 17"/>
          <p:cNvSpPr txBox="1">
            <a:spLocks noChangeArrowheads="1"/>
          </p:cNvSpPr>
          <p:nvPr/>
        </p:nvSpPr>
        <p:spPr bwMode="auto">
          <a:xfrm>
            <a:off x="1524000" y="3352800"/>
            <a:ext cx="304800" cy="2573338"/>
          </a:xfrm>
          <a:prstGeom prst="rect">
            <a:avLst/>
          </a:prstGeom>
          <a:noFill/>
          <a:ln w="9525">
            <a:solidFill>
              <a:srgbClr val="000000"/>
            </a:solidFill>
            <a:miter lim="800000"/>
            <a:headEnd/>
            <a:tailEnd/>
          </a:ln>
          <a:effectLst/>
        </p:spPr>
        <p:txBody>
          <a:bodyPr>
            <a:prstTxWarp prst="textNoShape">
              <a:avLst/>
            </a:prstTxWarp>
            <a:spAutoFit/>
          </a:bodyPr>
          <a:lstStyle/>
          <a:p>
            <a:pPr algn="ctr">
              <a:spcBef>
                <a:spcPct val="50000"/>
              </a:spcBef>
            </a:pPr>
            <a:r>
              <a:rPr lang="en-US" sz="1800" b="1">
                <a:solidFill>
                  <a:srgbClr val="000000"/>
                </a:solidFill>
                <a:latin typeface="Comic Sans MS" charset="0"/>
                <a:ea typeface="Osaka" charset="-128"/>
                <a:cs typeface="Osaka" charset="-128"/>
              </a:rPr>
              <a:t>CONFUSION</a:t>
            </a:r>
            <a:endParaRPr lang="en-US" b="1">
              <a:solidFill>
                <a:srgbClr val="000000"/>
              </a:solidFill>
              <a:latin typeface="Comic Sans MS" charset="0"/>
              <a:ea typeface="Osaka" charset="-128"/>
              <a:cs typeface="Osaka" charset="-128"/>
            </a:endParaRPr>
          </a:p>
        </p:txBody>
      </p:sp>
      <p:sp>
        <p:nvSpPr>
          <p:cNvPr id="348178" name="Text Box 18"/>
          <p:cNvSpPr txBox="1">
            <a:spLocks noChangeArrowheads="1"/>
          </p:cNvSpPr>
          <p:nvPr/>
        </p:nvSpPr>
        <p:spPr bwMode="auto">
          <a:xfrm>
            <a:off x="2362200" y="6340475"/>
            <a:ext cx="4191000" cy="457200"/>
          </a:xfrm>
          <a:prstGeom prst="rect">
            <a:avLst/>
          </a:prstGeom>
          <a:noFill/>
          <a:ln w="9525">
            <a:noFill/>
            <a:miter lim="800000"/>
            <a:headEnd/>
            <a:tailEnd/>
          </a:ln>
          <a:effectLst/>
        </p:spPr>
        <p:txBody>
          <a:bodyPr>
            <a:prstTxWarp prst="textNoShape">
              <a:avLst/>
            </a:prstTxWarp>
            <a:spAutoFit/>
          </a:bodyPr>
          <a:lstStyle/>
          <a:p>
            <a:pPr>
              <a:spcBef>
                <a:spcPct val="50000"/>
              </a:spcBef>
            </a:pPr>
            <a:r>
              <a:rPr lang="en-US" dirty="0">
                <a:latin typeface="Comic Sans MS" charset="0"/>
                <a:ea typeface="Osaka" charset="-128"/>
                <a:cs typeface="Osaka" charset="-128"/>
                <a:hlinkClick r:id="rId2"/>
              </a:rPr>
              <a:t>www.sustained-success.com</a:t>
            </a:r>
            <a:r>
              <a:rPr lang="en-US" dirty="0">
                <a:latin typeface="Times" charset="0"/>
                <a:ea typeface="Osaka" charset="-128"/>
                <a:cs typeface="Osaka" charset="-128"/>
              </a:rPr>
              <a:t> </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9186" name="WordArt 2"/>
          <p:cNvSpPr>
            <a:spLocks noChangeArrowheads="1" noChangeShapeType="1" noTextEdit="1"/>
          </p:cNvSpPr>
          <p:nvPr/>
        </p:nvSpPr>
        <p:spPr bwMode="auto">
          <a:xfrm>
            <a:off x="2514600" y="762000"/>
            <a:ext cx="4013200" cy="635000"/>
          </a:xfrm>
          <a:prstGeom prst="rect">
            <a:avLst/>
          </a:prstGeom>
        </p:spPr>
        <p:txBody>
          <a:bodyPr wrap="none" fromWordArt="1">
            <a:prstTxWarp prst="textPlain">
              <a:avLst>
                <a:gd name="adj" fmla="val 50000"/>
              </a:avLst>
            </a:prstTxWarp>
          </a:bodyPr>
          <a:lstStyle/>
          <a:p>
            <a:pPr algn="ctr"/>
            <a:r>
              <a:rPr lang="en-US" sz="3600" b="1" kern="10">
                <a:ln w="9525">
                  <a:solidFill>
                    <a:srgbClr val="000000"/>
                  </a:solidFill>
                  <a:round/>
                  <a:headEnd/>
                  <a:tailEnd/>
                </a:ln>
                <a:gradFill rotWithShape="0">
                  <a:gsLst>
                    <a:gs pos="0">
                      <a:srgbClr val="008000"/>
                    </a:gs>
                    <a:gs pos="100000">
                      <a:schemeClr val="hlink"/>
                    </a:gs>
                  </a:gsLst>
                  <a:lin ang="5400000" scaled="1"/>
                </a:gradFill>
                <a:latin typeface="Comic Sans MS"/>
                <a:ea typeface="Comic Sans MS"/>
                <a:cs typeface="Comic Sans MS"/>
              </a:rPr>
              <a:t>What is a friend?</a:t>
            </a:r>
          </a:p>
        </p:txBody>
      </p:sp>
      <p:graphicFrame>
        <p:nvGraphicFramePr>
          <p:cNvPr id="349187" name="Group 3"/>
          <p:cNvGraphicFramePr>
            <a:graphicFrameLocks noGrp="1"/>
          </p:cNvGraphicFramePr>
          <p:nvPr/>
        </p:nvGraphicFramePr>
        <p:xfrm>
          <a:off x="1524000" y="1981200"/>
          <a:ext cx="6400800" cy="4064000"/>
        </p:xfrm>
        <a:graphic>
          <a:graphicData uri="http://schemas.openxmlformats.org/drawingml/2006/table">
            <a:tbl>
              <a:tblPr/>
              <a:tblGrid>
                <a:gridCol w="3200400"/>
                <a:gridCol w="3200400"/>
              </a:tblGrid>
              <a:tr h="4064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rgbClr val="000000"/>
                          </a:solidFill>
                          <a:effectLst/>
                          <a:latin typeface="Comic Sans MS" charset="0"/>
                          <a:ea typeface="Osaka" charset="-128"/>
                          <a:cs typeface="Osaka" charset="-128"/>
                        </a:rPr>
                        <a:t>A friend does . .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rgbClr val="000000"/>
                          </a:solidFill>
                          <a:effectLst/>
                          <a:latin typeface="Comic Sans MS" charset="0"/>
                          <a:ea typeface="Osaka" charset="-128"/>
                          <a:cs typeface="Osaka" charset="-128"/>
                        </a:rPr>
                        <a:t>A friend does not . .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3276600" y="228600"/>
            <a:ext cx="5486400" cy="4524316"/>
          </a:xfrm>
          <a:prstGeom prst="rect">
            <a:avLst/>
          </a:prstGeom>
          <a:noFill/>
          <a:ln w="3175">
            <a:noFill/>
            <a:miter lim="800000"/>
            <a:headEnd/>
            <a:tailEnd/>
          </a:ln>
        </p:spPr>
        <p:txBody>
          <a:bodyPr>
            <a:prstTxWarp prst="textNoShape">
              <a:avLst/>
            </a:prstTxWarp>
            <a:spAutoFit/>
          </a:bodyPr>
          <a:lstStyle/>
          <a:p>
            <a:pPr>
              <a:buFontTx/>
              <a:buChar char="•"/>
            </a:pPr>
            <a:endParaRPr lang="en-US" sz="1600" dirty="0"/>
          </a:p>
          <a:p>
            <a:pPr>
              <a:buFontTx/>
              <a:buChar char="•"/>
            </a:pPr>
            <a:r>
              <a:rPr lang="en-US" sz="1600" dirty="0"/>
              <a:t>  Inquiry </a:t>
            </a:r>
            <a:r>
              <a:rPr lang="en-US" sz="1600" u="sng" dirty="0"/>
              <a:t>models</a:t>
            </a:r>
            <a:r>
              <a:rPr lang="en-US" sz="1600" dirty="0"/>
              <a:t> are ways that have been developed to '</a:t>
            </a:r>
            <a:r>
              <a:rPr lang="en-US" sz="1600" u="sng" dirty="0"/>
              <a:t>manage</a:t>
            </a:r>
            <a:r>
              <a:rPr lang="en-US" sz="1600" dirty="0"/>
              <a:t>' inquiry. They may be helpful to the teacher, and the student, but they </a:t>
            </a:r>
            <a:r>
              <a:rPr lang="en-US" sz="1600" u="sng" dirty="0"/>
              <a:t>should not confine and limit what is achieved</a:t>
            </a:r>
            <a:r>
              <a:rPr lang="en-US" sz="1600" dirty="0"/>
              <a:t>. They should </a:t>
            </a:r>
            <a:r>
              <a:rPr lang="en-US" sz="1600" u="sng" dirty="0"/>
              <a:t>grow beyond</a:t>
            </a:r>
            <a:r>
              <a:rPr lang="en-US" sz="1600" dirty="0"/>
              <a:t> what they start out to be as we become more conversant with inquiry, and gain confidence to explore further, wider, deeper.</a:t>
            </a:r>
          </a:p>
          <a:p>
            <a:pPr>
              <a:buFontTx/>
              <a:buChar char="•"/>
            </a:pPr>
            <a:r>
              <a:rPr lang="en-US" sz="1600" dirty="0"/>
              <a:t>  </a:t>
            </a:r>
            <a:r>
              <a:rPr lang="en-US" sz="1600" u="sng" dirty="0"/>
              <a:t>Success is measured</a:t>
            </a:r>
            <a:r>
              <a:rPr lang="en-US" sz="1600" dirty="0"/>
              <a:t> only in what </a:t>
            </a:r>
            <a:r>
              <a:rPr lang="en-US" sz="1600" u="sng" dirty="0"/>
              <a:t>new</a:t>
            </a:r>
            <a:r>
              <a:rPr lang="en-US" sz="1600" dirty="0"/>
              <a:t> ground is explored or achieved - knowledge, new skills, new processes, new applications.</a:t>
            </a:r>
          </a:p>
          <a:p>
            <a:pPr>
              <a:buFontTx/>
              <a:buChar char="•"/>
            </a:pPr>
            <a:r>
              <a:rPr lang="en-US" sz="1600" dirty="0"/>
              <a:t>  Inquiry leads to </a:t>
            </a:r>
            <a:r>
              <a:rPr lang="en-US" sz="1600" u="sng" dirty="0"/>
              <a:t>change </a:t>
            </a:r>
            <a:r>
              <a:rPr lang="en-US" sz="1600" dirty="0"/>
              <a:t>in the students, in the class and beyond.</a:t>
            </a:r>
          </a:p>
          <a:p>
            <a:pPr>
              <a:buFontTx/>
              <a:buChar char="•"/>
            </a:pPr>
            <a:r>
              <a:rPr lang="en-US" sz="1600" dirty="0"/>
              <a:t>  Inquiry is </a:t>
            </a:r>
            <a:r>
              <a:rPr lang="en-US" sz="1600" u="sng" dirty="0"/>
              <a:t>regularly reflective</a:t>
            </a:r>
            <a:r>
              <a:rPr lang="en-US" sz="1600" dirty="0"/>
              <a:t>, self assessing, seeking </a:t>
            </a:r>
            <a:r>
              <a:rPr lang="en-US" sz="1600" u="sng" dirty="0"/>
              <a:t>feedback</a:t>
            </a:r>
            <a:r>
              <a:rPr lang="en-US" sz="1600" dirty="0"/>
              <a:t>, new </a:t>
            </a:r>
            <a:r>
              <a:rPr lang="en-US" sz="1600" u="sng" dirty="0"/>
              <a:t>goal setting</a:t>
            </a:r>
            <a:r>
              <a:rPr lang="en-US" sz="1600" dirty="0"/>
              <a:t> and monitoring, </a:t>
            </a:r>
            <a:r>
              <a:rPr lang="en-US" sz="1600" u="sng" dirty="0"/>
              <a:t>inquisitiv</a:t>
            </a:r>
            <a:r>
              <a:rPr lang="en-US" sz="1600" dirty="0"/>
              <a:t>e</a:t>
            </a:r>
          </a:p>
          <a:p>
            <a:pPr>
              <a:buFontTx/>
              <a:buChar char="•"/>
            </a:pPr>
            <a:r>
              <a:rPr lang="en-US" sz="1600" dirty="0"/>
              <a:t>  Assessed - sometimes </a:t>
            </a:r>
            <a:r>
              <a:rPr lang="en-US" sz="1600" dirty="0" err="1"/>
              <a:t>summatively</a:t>
            </a:r>
            <a:r>
              <a:rPr lang="en-US" sz="1600" dirty="0"/>
              <a:t> but always </a:t>
            </a:r>
            <a:r>
              <a:rPr lang="en-US" sz="1600" u="sng" dirty="0"/>
              <a:t>formatively</a:t>
            </a:r>
          </a:p>
          <a:p>
            <a:pPr>
              <a:buFontTx/>
              <a:buChar char="•"/>
            </a:pPr>
            <a:r>
              <a:rPr lang="en-US" sz="1600" dirty="0"/>
              <a:t>  Inquiry leads to further inquiry.</a:t>
            </a:r>
          </a:p>
          <a:p>
            <a:pPr>
              <a:buFontTx/>
              <a:buChar char="•"/>
            </a:pPr>
            <a:r>
              <a:rPr lang="en-US" sz="1600" dirty="0"/>
              <a:t>  It may </a:t>
            </a:r>
            <a:r>
              <a:rPr lang="en-US" sz="1600" u="sng" dirty="0"/>
              <a:t>start</a:t>
            </a:r>
            <a:r>
              <a:rPr lang="en-US" sz="1600" dirty="0"/>
              <a:t> with a problem, a big question or a little question. It's where it goes that counts.</a:t>
            </a:r>
          </a:p>
        </p:txBody>
      </p:sp>
      <p:sp>
        <p:nvSpPr>
          <p:cNvPr id="31750" name="Text Box 6"/>
          <p:cNvSpPr txBox="1">
            <a:spLocks noChangeArrowheads="1"/>
          </p:cNvSpPr>
          <p:nvPr/>
        </p:nvSpPr>
        <p:spPr bwMode="auto">
          <a:xfrm>
            <a:off x="990600" y="5116468"/>
            <a:ext cx="7239000" cy="1323439"/>
          </a:xfrm>
          <a:prstGeom prst="rect">
            <a:avLst/>
          </a:prstGeom>
          <a:noFill/>
          <a:ln w="9525">
            <a:noFill/>
            <a:miter lim="800000"/>
            <a:headEnd/>
            <a:tailEnd/>
          </a:ln>
        </p:spPr>
        <p:txBody>
          <a:bodyPr wrap="square">
            <a:prstTxWarp prst="textNoShape">
              <a:avLst/>
            </a:prstTxWarp>
            <a:spAutoFit/>
          </a:bodyPr>
          <a:lstStyle/>
          <a:p>
            <a:pPr>
              <a:buFontTx/>
              <a:buChar char="•"/>
            </a:pPr>
            <a:r>
              <a:rPr lang="en-US" sz="1600" dirty="0"/>
              <a:t> It requires </a:t>
            </a:r>
            <a:r>
              <a:rPr lang="en-US" sz="1600" u="sng" dirty="0"/>
              <a:t>deliberate acts of teaching</a:t>
            </a:r>
            <a:r>
              <a:rPr lang="en-US" sz="1600" dirty="0"/>
              <a:t> in a classroom to further </a:t>
            </a:r>
            <a:r>
              <a:rPr lang="en-US" sz="1600" u="sng" dirty="0"/>
              <a:t>enable and empower</a:t>
            </a:r>
            <a:r>
              <a:rPr lang="en-US" sz="1600" dirty="0"/>
              <a:t> students to take on more of the </a:t>
            </a:r>
            <a:r>
              <a:rPr lang="en-US" sz="1600" u="sng" dirty="0"/>
              <a:t>ownership and control</a:t>
            </a:r>
            <a:r>
              <a:rPr lang="en-US" sz="1600" dirty="0"/>
              <a:t>. Students need help to enrich their </a:t>
            </a:r>
            <a:r>
              <a:rPr lang="en-US" sz="1600" u="sng" dirty="0"/>
              <a:t>questions</a:t>
            </a:r>
            <a:r>
              <a:rPr lang="en-US" sz="1600" dirty="0"/>
              <a:t>, </a:t>
            </a:r>
            <a:r>
              <a:rPr lang="en-US" sz="1600" u="sng" dirty="0"/>
              <a:t>extend</a:t>
            </a:r>
            <a:r>
              <a:rPr lang="en-US" sz="1600" dirty="0"/>
              <a:t> their boundaries, </a:t>
            </a:r>
            <a:r>
              <a:rPr lang="en-US" sz="1600" u="sng" dirty="0"/>
              <a:t>challenge</a:t>
            </a:r>
            <a:r>
              <a:rPr lang="en-US" sz="1600" dirty="0"/>
              <a:t> their </a:t>
            </a:r>
            <a:r>
              <a:rPr lang="en-US" sz="1600" u="sng" dirty="0"/>
              <a:t>thinking</a:t>
            </a:r>
            <a:r>
              <a:rPr lang="en-US" sz="1600" dirty="0"/>
              <a:t>, require them to </a:t>
            </a:r>
            <a:r>
              <a:rPr lang="en-US" sz="1600" u="sng" dirty="0"/>
              <a:t>justify and validate</a:t>
            </a:r>
            <a:r>
              <a:rPr lang="en-US" sz="1600" dirty="0"/>
              <a:t> their stand.</a:t>
            </a:r>
          </a:p>
          <a:p>
            <a:pPr>
              <a:buFontTx/>
              <a:buChar char="•"/>
            </a:pPr>
            <a:r>
              <a:rPr lang="en-US" sz="1600" dirty="0"/>
              <a:t>  It requires </a:t>
            </a:r>
            <a:r>
              <a:rPr lang="en-US" sz="1600" u="sng" dirty="0"/>
              <a:t>deep thinking</a:t>
            </a:r>
            <a:r>
              <a:rPr lang="en-US" sz="1600" dirty="0"/>
              <a:t> - critical, analysis, compare and contrast.</a:t>
            </a:r>
          </a:p>
        </p:txBody>
      </p:sp>
      <p:sp>
        <p:nvSpPr>
          <p:cNvPr id="8" name="Rectangle 7"/>
          <p:cNvSpPr/>
          <p:nvPr/>
        </p:nvSpPr>
        <p:spPr>
          <a:xfrm>
            <a:off x="1371600" y="1676400"/>
            <a:ext cx="936675" cy="1569660"/>
          </a:xfrm>
          <a:prstGeom prst="rect">
            <a:avLst/>
          </a:prstGeom>
          <a:noFill/>
        </p:spPr>
        <p:txBody>
          <a:bodyPr wrap="none" lIns="91440" tIns="45720" rIns="91440" bIns="45720">
            <a:spAutoFit/>
          </a:bodyPr>
          <a:lstStyle/>
          <a:p>
            <a:pPr algn="ctr"/>
            <a:r>
              <a:rPr lang="en-AU" sz="9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t>
            </a:r>
            <a:endParaRPr lang="en-AU"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50"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p:txBody>
          <a:bodyPr/>
          <a:lstStyle/>
          <a:p>
            <a:r>
              <a:rPr lang="en-US"/>
              <a:t>Defining Inquiry</a:t>
            </a:r>
          </a:p>
        </p:txBody>
      </p:sp>
      <p:sp>
        <p:nvSpPr>
          <p:cNvPr id="167939" name="Rectangle 3"/>
          <p:cNvSpPr>
            <a:spLocks noGrp="1" noChangeArrowheads="1"/>
          </p:cNvSpPr>
          <p:nvPr>
            <p:ph type="body" idx="1"/>
          </p:nvPr>
        </p:nvSpPr>
        <p:spPr>
          <a:xfrm>
            <a:off x="914400" y="2438400"/>
            <a:ext cx="7267575" cy="3411538"/>
          </a:xfrm>
        </p:spPr>
        <p:txBody>
          <a:bodyPr/>
          <a:lstStyle/>
          <a:p>
            <a:pPr>
              <a:lnSpc>
                <a:spcPct val="90000"/>
              </a:lnSpc>
              <a:buFontTx/>
              <a:buNone/>
            </a:pPr>
            <a:r>
              <a:rPr lang="en-US" sz="2400" dirty="0"/>
              <a:t>   Inquiry is the investigation into an idea, question, problem or issue. It involves gathering information, building knowledge and developing deep understanding. Inquiry-based learning encompasses the processes of posing problems, gathering information, thinking creatively about possibilities, making decisions and justifying conclusions.</a:t>
            </a:r>
            <a:endParaRPr lang="en-US" sz="2400" b="1" dirty="0"/>
          </a:p>
          <a:p>
            <a:pPr>
              <a:lnSpc>
                <a:spcPct val="90000"/>
              </a:lnSpc>
              <a:buFontTx/>
              <a:buNone/>
            </a:pPr>
            <a:endParaRPr lang="en-US" sz="2400" dirty="0"/>
          </a:p>
        </p:txBody>
      </p:sp>
      <p:pic>
        <p:nvPicPr>
          <p:cNvPr id="167940" name="Picture 4" descr="question"/>
          <p:cNvPicPr>
            <a:picLocks noChangeAspect="1" noChangeArrowheads="1"/>
          </p:cNvPicPr>
          <p:nvPr/>
        </p:nvPicPr>
        <p:blipFill>
          <a:blip r:embed="rId3"/>
          <a:srcRect/>
          <a:stretch>
            <a:fillRect/>
          </a:stretch>
        </p:blipFill>
        <p:spPr bwMode="auto">
          <a:xfrm>
            <a:off x="0" y="381000"/>
            <a:ext cx="1806575" cy="1817688"/>
          </a:xfrm>
          <a:prstGeom prst="rect">
            <a:avLst/>
          </a:prstGeom>
          <a:noFill/>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t>Key Features of Inquiry</a:t>
            </a:r>
          </a:p>
        </p:txBody>
      </p:sp>
      <p:sp>
        <p:nvSpPr>
          <p:cNvPr id="60419" name="Rectangle 3"/>
          <p:cNvSpPr>
            <a:spLocks noGrp="1" noChangeArrowheads="1"/>
          </p:cNvSpPr>
          <p:nvPr>
            <p:ph type="body" idx="1"/>
          </p:nvPr>
        </p:nvSpPr>
        <p:spPr>
          <a:xfrm>
            <a:off x="457200" y="2198688"/>
            <a:ext cx="8229600" cy="4525963"/>
          </a:xfrm>
        </p:spPr>
        <p:txBody>
          <a:bodyPr/>
          <a:lstStyle/>
          <a:p>
            <a:pPr marL="609600" indent="-609600">
              <a:lnSpc>
                <a:spcPct val="90000"/>
              </a:lnSpc>
            </a:pPr>
            <a:r>
              <a:rPr lang="en-US" sz="2400" dirty="0"/>
              <a:t>Creating Knowledge</a:t>
            </a:r>
          </a:p>
          <a:p>
            <a:pPr marL="990600" lvl="1" indent="-533400">
              <a:lnSpc>
                <a:spcPct val="90000"/>
              </a:lnSpc>
            </a:pPr>
            <a:r>
              <a:rPr lang="en-US" sz="1600" dirty="0">
                <a:latin typeface="Tahoma" charset="0"/>
              </a:rPr>
              <a:t>using or manipulating knowledge as in analysis, interpretation, synthesis, and evaluation, rather than only reproducing knowledge in previously stated forms.  It involves idea improvement and ongoing feedback.  </a:t>
            </a:r>
            <a:endParaRPr lang="en-US" sz="2000" dirty="0"/>
          </a:p>
          <a:p>
            <a:pPr marL="609600" indent="-609600">
              <a:lnSpc>
                <a:spcPct val="90000"/>
              </a:lnSpc>
            </a:pPr>
            <a:r>
              <a:rPr lang="en-US" sz="2400" dirty="0"/>
              <a:t>Disciplined Inquiry </a:t>
            </a:r>
          </a:p>
          <a:p>
            <a:pPr marL="990600" lvl="1" indent="-533400">
              <a:lnSpc>
                <a:spcPct val="90000"/>
              </a:lnSpc>
            </a:pPr>
            <a:r>
              <a:rPr lang="en-US" sz="1600" dirty="0">
                <a:latin typeface="Tahoma" charset="0"/>
              </a:rPr>
              <a:t>gaining in-depth understanding of limited topics, rather than superficial acquaintance with many, and using elaborated forms of communication to learn and to express one's conclusions.</a:t>
            </a:r>
            <a:r>
              <a:rPr lang="en-US" sz="2000" dirty="0">
                <a:latin typeface="Tahoma" charset="0"/>
              </a:rPr>
              <a:t> </a:t>
            </a:r>
            <a:endParaRPr lang="en-US" sz="2000" dirty="0"/>
          </a:p>
          <a:p>
            <a:pPr marL="609600" indent="-609600">
              <a:lnSpc>
                <a:spcPct val="90000"/>
              </a:lnSpc>
            </a:pPr>
            <a:r>
              <a:rPr lang="en-US" sz="2400" dirty="0"/>
              <a:t>Value Beyond School</a:t>
            </a:r>
          </a:p>
          <a:p>
            <a:pPr marL="990600" lvl="1" indent="-533400" algn="just">
              <a:lnSpc>
                <a:spcPct val="90000"/>
              </a:lnSpc>
              <a:spcBef>
                <a:spcPts val="500"/>
              </a:spcBef>
              <a:spcAft>
                <a:spcPts val="500"/>
              </a:spcAft>
            </a:pPr>
            <a:r>
              <a:rPr lang="en-US" sz="1600" dirty="0">
                <a:latin typeface="Tahoma" charset="0"/>
              </a:rPr>
              <a:t>the production of discourse, products, and performances that have personal, aesthetic, or social significance beyond demonstration of success to a teacher. </a:t>
            </a:r>
            <a:endParaRPr lang="en-US" sz="2000" dirty="0"/>
          </a:p>
          <a:p>
            <a:pPr marL="990600" lvl="1" indent="-533400">
              <a:lnSpc>
                <a:spcPct val="90000"/>
              </a:lnSpc>
            </a:pPr>
            <a:endParaRPr lang="en-US" sz="2000" dirty="0"/>
          </a:p>
        </p:txBody>
      </p:sp>
      <p:pic>
        <p:nvPicPr>
          <p:cNvPr id="60420" name="Picture 4" descr="question"/>
          <p:cNvPicPr>
            <a:picLocks noChangeAspect="1" noChangeArrowheads="1"/>
          </p:cNvPicPr>
          <p:nvPr/>
        </p:nvPicPr>
        <p:blipFill>
          <a:blip r:embed="rId3"/>
          <a:srcRect/>
          <a:stretch>
            <a:fillRect/>
          </a:stretch>
        </p:blipFill>
        <p:spPr bwMode="auto">
          <a:xfrm>
            <a:off x="0" y="381000"/>
            <a:ext cx="1806575" cy="1817688"/>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animEffect transition="in" filter="dissolve">
                                      <p:cBhvr>
                                        <p:cTn id="7" dur="500"/>
                                        <p:tgtEl>
                                          <p:spTgt spid="60419">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0419">
                                            <p:txEl>
                                              <p:pRg st="1" end="1"/>
                                            </p:txEl>
                                          </p:spTgt>
                                        </p:tgtEl>
                                        <p:attrNameLst>
                                          <p:attrName>style.visibility</p:attrName>
                                        </p:attrNameLst>
                                      </p:cBhvr>
                                      <p:to>
                                        <p:strVal val="visible"/>
                                      </p:to>
                                    </p:set>
                                    <p:animEffect transition="in" filter="dissolve">
                                      <p:cBhvr>
                                        <p:cTn id="10" dur="500"/>
                                        <p:tgtEl>
                                          <p:spTgt spid="60419">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60419">
                                            <p:txEl>
                                              <p:pRg st="2" end="2"/>
                                            </p:txEl>
                                          </p:spTgt>
                                        </p:tgtEl>
                                        <p:attrNameLst>
                                          <p:attrName>style.visibility</p:attrName>
                                        </p:attrNameLst>
                                      </p:cBhvr>
                                      <p:to>
                                        <p:strVal val="visible"/>
                                      </p:to>
                                    </p:set>
                                    <p:animEffect transition="in" filter="dissolve">
                                      <p:cBhvr>
                                        <p:cTn id="15" dur="500"/>
                                        <p:tgtEl>
                                          <p:spTgt spid="60419">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60419">
                                            <p:txEl>
                                              <p:pRg st="3" end="3"/>
                                            </p:txEl>
                                          </p:spTgt>
                                        </p:tgtEl>
                                        <p:attrNameLst>
                                          <p:attrName>style.visibility</p:attrName>
                                        </p:attrNameLst>
                                      </p:cBhvr>
                                      <p:to>
                                        <p:strVal val="visible"/>
                                      </p:to>
                                    </p:set>
                                    <p:animEffect transition="in" filter="dissolve">
                                      <p:cBhvr>
                                        <p:cTn id="18" dur="500"/>
                                        <p:tgtEl>
                                          <p:spTgt spid="60419">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60419">
                                            <p:txEl>
                                              <p:pRg st="4" end="4"/>
                                            </p:txEl>
                                          </p:spTgt>
                                        </p:tgtEl>
                                        <p:attrNameLst>
                                          <p:attrName>style.visibility</p:attrName>
                                        </p:attrNameLst>
                                      </p:cBhvr>
                                      <p:to>
                                        <p:strVal val="visible"/>
                                      </p:to>
                                    </p:set>
                                    <p:animEffect transition="in" filter="dissolve">
                                      <p:cBhvr>
                                        <p:cTn id="23" dur="500"/>
                                        <p:tgtEl>
                                          <p:spTgt spid="60419">
                                            <p:txEl>
                                              <p:pRg st="4" end="4"/>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60419">
                                            <p:txEl>
                                              <p:pRg st="5" end="5"/>
                                            </p:txEl>
                                          </p:spTgt>
                                        </p:tgtEl>
                                        <p:attrNameLst>
                                          <p:attrName>style.visibility</p:attrName>
                                        </p:attrNameLst>
                                      </p:cBhvr>
                                      <p:to>
                                        <p:strVal val="visible"/>
                                      </p:to>
                                    </p:set>
                                    <p:animEffect transition="in" filter="dissolve">
                                      <p:cBhvr>
                                        <p:cTn id="26" dur="500"/>
                                        <p:tgtEl>
                                          <p:spTgt spid="604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a:t>Hard Fun</a:t>
            </a:r>
          </a:p>
        </p:txBody>
      </p:sp>
      <p:sp>
        <p:nvSpPr>
          <p:cNvPr id="74755" name="Rectangle 3"/>
          <p:cNvSpPr>
            <a:spLocks noGrp="1" noChangeArrowheads="1"/>
          </p:cNvSpPr>
          <p:nvPr>
            <p:ph type="body" idx="1"/>
          </p:nvPr>
        </p:nvSpPr>
        <p:spPr>
          <a:xfrm>
            <a:off x="457200" y="2332038"/>
            <a:ext cx="8229600" cy="3391782"/>
          </a:xfrm>
        </p:spPr>
        <p:txBody>
          <a:bodyPr/>
          <a:lstStyle/>
          <a:p>
            <a:pPr lvl="2">
              <a:lnSpc>
                <a:spcPct val="90000"/>
              </a:lnSpc>
            </a:pPr>
            <a:r>
              <a:rPr lang="en-US" i="1" dirty="0"/>
              <a:t>“If I could go through this experience again, I would. I loved the challenge. The cool thing was that sometimes no one knew the answer so we had to fight hard together to get one. Then when we got the answer it was our own, and we had discovered it. So why not go through the experience when you love what you do and feel like it is your very own?”</a:t>
            </a:r>
            <a:endParaRPr lang="en-US" i="1" dirty="0">
              <a:latin typeface="Times New Roman" charset="0"/>
            </a:endParaRPr>
          </a:p>
          <a:p>
            <a:pPr lvl="3">
              <a:lnSpc>
                <a:spcPct val="90000"/>
              </a:lnSpc>
              <a:buFontTx/>
              <a:buNone/>
            </a:pPr>
            <a:r>
              <a:rPr lang="en-US" sz="1400" dirty="0"/>
              <a:t>(</a:t>
            </a:r>
            <a:r>
              <a:rPr lang="en-US" sz="1400" i="1" dirty="0"/>
              <a:t>Student)</a:t>
            </a:r>
            <a:endParaRPr lang="en-US" sz="2400" dirty="0" smtClean="0"/>
          </a:p>
          <a:p>
            <a:pPr>
              <a:lnSpc>
                <a:spcPct val="90000"/>
              </a:lnSpc>
            </a:pPr>
            <a:endParaRPr lang="en-US" sz="2800" dirty="0"/>
          </a:p>
        </p:txBody>
      </p:sp>
      <p:pic>
        <p:nvPicPr>
          <p:cNvPr id="74756" name="Picture 4" descr="question"/>
          <p:cNvPicPr>
            <a:picLocks noChangeAspect="1" noChangeArrowheads="1"/>
          </p:cNvPicPr>
          <p:nvPr/>
        </p:nvPicPr>
        <p:blipFill>
          <a:blip r:embed="rId3"/>
          <a:srcRect/>
          <a:stretch>
            <a:fillRect/>
          </a:stretch>
        </p:blipFill>
        <p:spPr bwMode="auto">
          <a:xfrm>
            <a:off x="0" y="381000"/>
            <a:ext cx="1806575" cy="1817688"/>
          </a:xfrm>
          <a:prstGeom prst="rect">
            <a:avLst/>
          </a:prstGeom>
          <a:noFill/>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9" name="WordArt 3"/>
          <p:cNvSpPr>
            <a:spLocks noChangeArrowheads="1" noChangeShapeType="1" noTextEdit="1"/>
          </p:cNvSpPr>
          <p:nvPr/>
        </p:nvSpPr>
        <p:spPr bwMode="auto">
          <a:xfrm>
            <a:off x="2246313" y="685800"/>
            <a:ext cx="4648200" cy="51816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004080"/>
                </a:solidFill>
                <a:latin typeface="Arial Black"/>
                <a:ea typeface="Arial Black"/>
                <a:cs typeface="Arial Black"/>
              </a:rPr>
              <a:t>Quality planning</a:t>
            </a:r>
          </a:p>
          <a:p>
            <a:pPr algn="ctr"/>
            <a:endParaRPr lang="en-US" sz="3600" kern="10">
              <a:ln w="9525">
                <a:solidFill>
                  <a:srgbClr val="000000"/>
                </a:solidFill>
                <a:round/>
                <a:headEnd/>
                <a:tailEnd/>
              </a:ln>
              <a:solidFill>
                <a:srgbClr val="004080"/>
              </a:solidFill>
              <a:latin typeface="Arial Black"/>
              <a:ea typeface="Arial Black"/>
              <a:cs typeface="Arial Black"/>
            </a:endParaRPr>
          </a:p>
          <a:p>
            <a:pPr algn="ctr"/>
            <a:r>
              <a:rPr lang="en-US" sz="3600" kern="10">
                <a:ln w="9525">
                  <a:solidFill>
                    <a:srgbClr val="000000"/>
                  </a:solidFill>
                  <a:round/>
                  <a:headEnd/>
                  <a:tailEnd/>
                </a:ln>
                <a:solidFill>
                  <a:srgbClr val="004080"/>
                </a:solidFill>
                <a:latin typeface="Arial Black"/>
                <a:ea typeface="Arial Black"/>
                <a:cs typeface="Arial Black"/>
              </a:rPr>
              <a:t>Quality knowledge</a:t>
            </a:r>
          </a:p>
          <a:p>
            <a:pPr algn="ctr"/>
            <a:endParaRPr lang="en-US" sz="3600" kern="10">
              <a:ln w="9525">
                <a:solidFill>
                  <a:srgbClr val="000000"/>
                </a:solidFill>
                <a:round/>
                <a:headEnd/>
                <a:tailEnd/>
              </a:ln>
              <a:solidFill>
                <a:srgbClr val="004080"/>
              </a:solidFill>
              <a:latin typeface="Arial Black"/>
              <a:ea typeface="Arial Black"/>
              <a:cs typeface="Arial Black"/>
            </a:endParaRPr>
          </a:p>
          <a:p>
            <a:pPr algn="ctr"/>
            <a:r>
              <a:rPr lang="en-US" sz="3600" kern="10">
                <a:ln w="9525">
                  <a:solidFill>
                    <a:srgbClr val="000000"/>
                  </a:solidFill>
                  <a:round/>
                  <a:headEnd/>
                  <a:tailEnd/>
                </a:ln>
                <a:solidFill>
                  <a:srgbClr val="004080"/>
                </a:solidFill>
                <a:latin typeface="Arial Black"/>
                <a:ea typeface="Arial Black"/>
                <a:cs typeface="Arial Black"/>
              </a:rPr>
              <a:t>Quality questions</a:t>
            </a:r>
          </a:p>
          <a:p>
            <a:pPr algn="ctr"/>
            <a:endParaRPr lang="en-US" sz="3600" kern="10">
              <a:ln w="9525">
                <a:solidFill>
                  <a:srgbClr val="000000"/>
                </a:solidFill>
                <a:round/>
                <a:headEnd/>
                <a:tailEnd/>
              </a:ln>
              <a:solidFill>
                <a:srgbClr val="004080"/>
              </a:solidFill>
              <a:latin typeface="Arial Black"/>
              <a:ea typeface="Arial Black"/>
              <a:cs typeface="Arial Black"/>
            </a:endParaRPr>
          </a:p>
          <a:p>
            <a:pPr algn="ctr"/>
            <a:r>
              <a:rPr lang="en-US" sz="3600" kern="10">
                <a:ln w="9525">
                  <a:solidFill>
                    <a:srgbClr val="000000"/>
                  </a:solidFill>
                  <a:round/>
                  <a:headEnd/>
                  <a:tailEnd/>
                </a:ln>
                <a:solidFill>
                  <a:srgbClr val="004080"/>
                </a:solidFill>
                <a:latin typeface="Arial Black"/>
                <a:ea typeface="Arial Black"/>
                <a:cs typeface="Arial Black"/>
              </a:rPr>
              <a:t>Quality resources</a:t>
            </a:r>
          </a:p>
          <a:p>
            <a:pPr algn="ctr"/>
            <a:endParaRPr lang="en-US" sz="3600" kern="10">
              <a:ln w="9525">
                <a:solidFill>
                  <a:srgbClr val="000000"/>
                </a:solidFill>
                <a:round/>
                <a:headEnd/>
                <a:tailEnd/>
              </a:ln>
              <a:solidFill>
                <a:srgbClr val="004080"/>
              </a:solidFill>
              <a:latin typeface="Arial Black"/>
              <a:ea typeface="Arial Black"/>
              <a:cs typeface="Arial Black"/>
            </a:endParaRPr>
          </a:p>
          <a:p>
            <a:pPr algn="ctr"/>
            <a:r>
              <a:rPr lang="en-US" sz="3600" kern="10">
                <a:ln w="9525">
                  <a:solidFill>
                    <a:srgbClr val="000000"/>
                  </a:solidFill>
                  <a:round/>
                  <a:headEnd/>
                  <a:tailEnd/>
                </a:ln>
                <a:solidFill>
                  <a:srgbClr val="004080"/>
                </a:solidFill>
                <a:latin typeface="Arial Black"/>
                <a:ea typeface="Arial Black"/>
                <a:cs typeface="Arial Black"/>
              </a:rPr>
              <a:t>Quality reflection</a:t>
            </a:r>
          </a:p>
        </p:txBody>
      </p:sp>
      <p:sp>
        <p:nvSpPr>
          <p:cNvPr id="3" name="Right Triangle 2"/>
          <p:cNvSpPr/>
          <p:nvPr/>
        </p:nvSpPr>
        <p:spPr bwMode="auto">
          <a:xfrm rot="16200000">
            <a:off x="8039100" y="5753100"/>
            <a:ext cx="1143000" cy="1066800"/>
          </a:xfrm>
          <a:prstGeom prst="r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2" descr="parrot"/>
          <p:cNvPicPr>
            <a:picLocks noChangeAspect="1" noChangeArrowheads="1"/>
          </p:cNvPicPr>
          <p:nvPr/>
        </p:nvPicPr>
        <p:blipFill>
          <a:blip r:embed="rId2"/>
          <a:srcRect/>
          <a:stretch>
            <a:fillRect/>
          </a:stretch>
        </p:blipFill>
        <p:spPr bwMode="auto">
          <a:xfrm>
            <a:off x="3886200" y="1295400"/>
            <a:ext cx="4572000" cy="4572000"/>
          </a:xfrm>
          <a:prstGeom prst="rect">
            <a:avLst/>
          </a:prstGeom>
          <a:noFill/>
        </p:spPr>
      </p:pic>
      <p:sp>
        <p:nvSpPr>
          <p:cNvPr id="3" name="AutoShape 3"/>
          <p:cNvSpPr>
            <a:spLocks noChangeArrowheads="1"/>
          </p:cNvSpPr>
          <p:nvPr/>
        </p:nvSpPr>
        <p:spPr bwMode="auto">
          <a:xfrm>
            <a:off x="1066800" y="1066800"/>
            <a:ext cx="3200400" cy="1295400"/>
          </a:xfrm>
          <a:prstGeom prst="wedgeEllipseCallout">
            <a:avLst>
              <a:gd name="adj1" fmla="val 70139"/>
              <a:gd name="adj2" fmla="val 106741"/>
            </a:avLst>
          </a:prstGeom>
          <a:solidFill>
            <a:schemeClr val="accent1"/>
          </a:solidFill>
          <a:ln w="9525">
            <a:solidFill>
              <a:schemeClr val="tx1"/>
            </a:solidFill>
            <a:miter lim="800000"/>
            <a:headEnd/>
            <a:tailEnd/>
          </a:ln>
        </p:spPr>
        <p:txBody>
          <a:bodyPr wrap="none" anchor="ctr">
            <a:prstTxWarp prst="textNoShape">
              <a:avLst/>
            </a:prstTxWarp>
          </a:bodyPr>
          <a:lstStyle/>
          <a:p>
            <a:pPr algn="ctr"/>
            <a:r>
              <a:rPr lang="en-US" b="1">
                <a:solidFill>
                  <a:srgbClr val="FF0000"/>
                </a:solidFill>
              </a:rPr>
              <a:t>Why</a:t>
            </a:r>
            <a:r>
              <a:rPr lang="en-US"/>
              <a:t> am I doing that?</a:t>
            </a:r>
          </a:p>
        </p:txBody>
      </p:sp>
      <p:sp>
        <p:nvSpPr>
          <p:cNvPr id="4" name="WordArt 4"/>
          <p:cNvSpPr>
            <a:spLocks noChangeArrowheads="1" noChangeShapeType="1" noTextEdit="1"/>
          </p:cNvSpPr>
          <p:nvPr/>
        </p:nvSpPr>
        <p:spPr bwMode="auto">
          <a:xfrm>
            <a:off x="990600" y="2819400"/>
            <a:ext cx="2438400" cy="19431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FF0000"/>
                </a:solidFill>
                <a:latin typeface="Arial Black"/>
                <a:ea typeface="Arial Black"/>
                <a:cs typeface="Arial Black"/>
              </a:rPr>
              <a:t>The parrot</a:t>
            </a:r>
          </a:p>
          <a:p>
            <a:pPr algn="ctr"/>
            <a:r>
              <a:rPr lang="en-US" sz="3600" kern="10">
                <a:ln w="9525">
                  <a:solidFill>
                    <a:srgbClr val="000000"/>
                  </a:solidFill>
                  <a:round/>
                  <a:headEnd/>
                  <a:tailEnd/>
                </a:ln>
                <a:solidFill>
                  <a:srgbClr val="FF0000"/>
                </a:solidFill>
                <a:latin typeface="Arial Black"/>
                <a:ea typeface="Arial Black"/>
                <a:cs typeface="Arial Black"/>
              </a:rPr>
              <a:t>of</a:t>
            </a:r>
          </a:p>
          <a:p>
            <a:pPr algn="ctr"/>
            <a:r>
              <a:rPr lang="en-US" sz="3600" kern="10">
                <a:ln w="9525">
                  <a:solidFill>
                    <a:srgbClr val="000000"/>
                  </a:solidFill>
                  <a:round/>
                  <a:headEnd/>
                  <a:tailEnd/>
                </a:ln>
                <a:solidFill>
                  <a:srgbClr val="FF0000"/>
                </a:solidFill>
                <a:latin typeface="Arial Black"/>
                <a:ea typeface="Arial Black"/>
                <a:cs typeface="Arial Black"/>
              </a:rPr>
              <a:t>purpose</a:t>
            </a:r>
          </a:p>
        </p:txBody>
      </p:sp>
      <p:sp>
        <p:nvSpPr>
          <p:cNvPr id="5" name="Text Box 5"/>
          <p:cNvSpPr txBox="1">
            <a:spLocks noChangeArrowheads="1"/>
          </p:cNvSpPr>
          <p:nvPr/>
        </p:nvSpPr>
        <p:spPr bwMode="auto">
          <a:xfrm>
            <a:off x="1371600" y="5181600"/>
            <a:ext cx="2133600" cy="457200"/>
          </a:xfrm>
          <a:prstGeom prst="rect">
            <a:avLst/>
          </a:prstGeom>
          <a:noFill/>
          <a:ln w="9525">
            <a:noFill/>
            <a:miter lim="800000"/>
            <a:headEnd/>
            <a:tailEnd/>
          </a:ln>
        </p:spPr>
        <p:txBody>
          <a:bodyPr>
            <a:prstTxWarp prst="textNoShape">
              <a:avLst/>
            </a:prstTxWarp>
            <a:spAutoFit/>
          </a:bodyPr>
          <a:lstStyle/>
          <a:p>
            <a:pPr>
              <a:spcBef>
                <a:spcPct val="50000"/>
              </a:spcBef>
            </a:pPr>
            <a:r>
              <a:rPr lang="en-US"/>
              <a:t>Inquiry!</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WordArt 2" descr="j0178460"/>
          <p:cNvSpPr>
            <a:spLocks noChangeArrowheads="1" noChangeShapeType="1" noTextEdit="1"/>
          </p:cNvSpPr>
          <p:nvPr/>
        </p:nvSpPr>
        <p:spPr bwMode="auto">
          <a:xfrm>
            <a:off x="914400" y="838200"/>
            <a:ext cx="7391400" cy="2667000"/>
          </a:xfrm>
          <a:prstGeom prst="rect">
            <a:avLst/>
          </a:prstGeom>
        </p:spPr>
        <p:txBody>
          <a:bodyPr wrap="none" fromWordArt="1">
            <a:prstTxWarp prst="textPlain">
              <a:avLst>
                <a:gd name="adj" fmla="val 49277"/>
              </a:avLst>
            </a:prstTxWarp>
          </a:bodyPr>
          <a:lstStyle/>
          <a:p>
            <a:pPr algn="ctr"/>
            <a:r>
              <a:rPr lang="en-US" sz="3600" kern="10" dirty="0" smtClean="0">
                <a:ln w="9525">
                  <a:solidFill>
                    <a:srgbClr val="000000"/>
                  </a:solidFill>
                  <a:round/>
                  <a:headEnd/>
                  <a:tailEnd/>
                </a:ln>
                <a:solidFill>
                  <a:schemeClr val="accent2">
                    <a:lumMod val="50000"/>
                  </a:schemeClr>
                </a:solidFill>
                <a:latin typeface="Arial Black"/>
                <a:ea typeface="Arial Black"/>
                <a:cs typeface="Arial Black"/>
              </a:rPr>
              <a:t>If you do not know</a:t>
            </a:r>
          </a:p>
          <a:p>
            <a:pPr algn="ctr"/>
            <a:r>
              <a:rPr lang="en-US" sz="3600" kern="10" dirty="0" smtClean="0">
                <a:ln w="9525">
                  <a:solidFill>
                    <a:srgbClr val="000000"/>
                  </a:solidFill>
                  <a:round/>
                  <a:headEnd/>
                  <a:tailEnd/>
                </a:ln>
                <a:solidFill>
                  <a:schemeClr val="accent2">
                    <a:lumMod val="50000"/>
                  </a:schemeClr>
                </a:solidFill>
                <a:latin typeface="Arial Black"/>
                <a:ea typeface="Arial Black"/>
                <a:cs typeface="Arial Black"/>
              </a:rPr>
              <a:t>To which port</a:t>
            </a:r>
          </a:p>
          <a:p>
            <a:pPr algn="ctr"/>
            <a:r>
              <a:rPr lang="en-US" sz="3600" kern="10" dirty="0" smtClean="0">
                <a:ln w="9525">
                  <a:solidFill>
                    <a:srgbClr val="000000"/>
                  </a:solidFill>
                  <a:round/>
                  <a:headEnd/>
                  <a:tailEnd/>
                </a:ln>
                <a:solidFill>
                  <a:schemeClr val="accent2">
                    <a:lumMod val="50000"/>
                  </a:schemeClr>
                </a:solidFill>
                <a:latin typeface="Arial Black"/>
                <a:ea typeface="Arial Black"/>
                <a:cs typeface="Arial Black"/>
              </a:rPr>
              <a:t>You are sailing . . .</a:t>
            </a:r>
          </a:p>
          <a:p>
            <a:pPr algn="ctr"/>
            <a:r>
              <a:rPr lang="en-US" sz="3600" kern="10" dirty="0" smtClean="0">
                <a:ln w="9525">
                  <a:solidFill>
                    <a:srgbClr val="000000"/>
                  </a:solidFill>
                  <a:round/>
                  <a:headEnd/>
                  <a:tailEnd/>
                </a:ln>
                <a:blipFill dpi="0" rotWithShape="0">
                  <a:blip r:embed="rId2"/>
                  <a:srcRect/>
                  <a:stretch>
                    <a:fillRect/>
                  </a:stretch>
                </a:blipFill>
                <a:latin typeface="Arial Black"/>
                <a:ea typeface="Arial Black"/>
                <a:cs typeface="Arial Black"/>
              </a:rPr>
              <a:t> </a:t>
            </a:r>
          </a:p>
        </p:txBody>
      </p:sp>
      <p:sp>
        <p:nvSpPr>
          <p:cNvPr id="3" name="Rectangle 2"/>
          <p:cNvSpPr/>
          <p:nvPr/>
        </p:nvSpPr>
        <p:spPr>
          <a:xfrm>
            <a:off x="990600" y="3733800"/>
            <a:ext cx="7239000" cy="1938992"/>
          </a:xfrm>
          <a:prstGeom prst="rect">
            <a:avLst/>
          </a:prstGeom>
        </p:spPr>
        <p:txBody>
          <a:bodyPr wrap="square">
            <a:spAutoFit/>
          </a:bodyPr>
          <a:lstStyle/>
          <a:p>
            <a:pPr algn="ctr"/>
            <a:r>
              <a:rPr lang="en-US" sz="6000" kern="10" dirty="0" smtClean="0">
                <a:ln w="9525">
                  <a:solidFill>
                    <a:srgbClr val="000000"/>
                  </a:solidFill>
                  <a:round/>
                  <a:headEnd/>
                  <a:tailEnd/>
                </a:ln>
                <a:solidFill>
                  <a:srgbClr val="800040"/>
                </a:solidFill>
                <a:latin typeface="Arial Black"/>
                <a:ea typeface="Arial Black"/>
                <a:cs typeface="Arial Black"/>
              </a:rPr>
              <a:t>Then no wind</a:t>
            </a:r>
          </a:p>
          <a:p>
            <a:pPr algn="ctr"/>
            <a:r>
              <a:rPr lang="en-US" sz="6000" kern="10" dirty="0" smtClean="0">
                <a:ln w="9525">
                  <a:solidFill>
                    <a:srgbClr val="000000"/>
                  </a:solidFill>
                  <a:round/>
                  <a:headEnd/>
                  <a:tailEnd/>
                </a:ln>
                <a:solidFill>
                  <a:srgbClr val="800040"/>
                </a:solidFill>
                <a:latin typeface="Arial Black"/>
                <a:ea typeface="Arial Black"/>
                <a:cs typeface="Arial Black"/>
              </a:rPr>
              <a:t>Is favourable!</a:t>
            </a:r>
            <a:endParaRPr lang="en-US" sz="6000" kern="10" dirty="0">
              <a:ln w="9525">
                <a:solidFill>
                  <a:srgbClr val="000000"/>
                </a:solidFill>
                <a:round/>
                <a:headEnd/>
                <a:tailEnd/>
              </a:ln>
              <a:solidFill>
                <a:srgbClr val="800040"/>
              </a:solidFill>
              <a:latin typeface="Arial Black"/>
              <a:ea typeface="Arial Black"/>
              <a:cs typeface="Arial Black"/>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886497" y="382012"/>
            <a:ext cx="7371016" cy="1754327"/>
          </a:xfrm>
          <a:prstGeom prst="rect">
            <a:avLst/>
          </a:prstGeom>
          <a:noFill/>
        </p:spPr>
        <p:txBody>
          <a:bodyPr wrap="none" lIns="91440" tIns="45720" rIns="91440" bIns="45720">
            <a:spAutoFit/>
          </a:bodyPr>
          <a:lstStyle/>
          <a:p>
            <a:pPr algn="ctr"/>
            <a:r>
              <a:rPr lang="en-AU"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Inquiry Week 3</a:t>
            </a:r>
          </a:p>
          <a:p>
            <a:pPr algn="ctr"/>
            <a:r>
              <a:rPr lang="en-AU"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Beginning experimenting</a:t>
            </a:r>
            <a:endParaRPr lang="en-AU"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3" name="Picture 2" descr="Experiment with inquiry.jpeg"/>
          <p:cNvPicPr>
            <a:picLocks noChangeAspect="1"/>
          </p:cNvPicPr>
          <p:nvPr/>
        </p:nvPicPr>
        <p:blipFill>
          <a:blip r:embed="rId2"/>
          <a:stretch>
            <a:fillRect/>
          </a:stretch>
        </p:blipFill>
        <p:spPr>
          <a:xfrm>
            <a:off x="4199667" y="3055158"/>
            <a:ext cx="3416124" cy="2920786"/>
          </a:xfrm>
          <a:prstGeom prst="rect">
            <a:avLst/>
          </a:prstGeom>
          <a:ln w="12700" cmpd="sng">
            <a:solidFill>
              <a:schemeClr val="tx1"/>
            </a:solidFill>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175</TotalTime>
  <Words>629</Words>
  <Application>Microsoft Macintosh PowerPoint</Application>
  <PresentationFormat>On-screen Show (4:3)</PresentationFormat>
  <Paragraphs>79</Paragraphs>
  <Slides>13</Slides>
  <Notes>5</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Slide 1</vt:lpstr>
      <vt:lpstr>Slide 2</vt:lpstr>
      <vt:lpstr>Defining Inquiry</vt:lpstr>
      <vt:lpstr>Key Features of Inquiry</vt:lpstr>
      <vt:lpstr>Hard Fun</vt:lpstr>
      <vt:lpstr>Slide 6</vt:lpstr>
      <vt:lpstr>Slide 7</vt:lpstr>
      <vt:lpstr>Slide 8</vt:lpstr>
      <vt:lpstr>Slide 9</vt:lpstr>
      <vt:lpstr>Slide 10</vt:lpstr>
      <vt:lpstr>Slide 11</vt:lpstr>
      <vt:lpstr>Slide 12</vt:lpstr>
      <vt:lpstr>Slide 13</vt:lpstr>
    </vt:vector>
  </TitlesOfParts>
  <Company>CORE Education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Jill Hammonds</dc:creator>
  <cp:lastModifiedBy>Jill Hammonds</cp:lastModifiedBy>
  <cp:revision>2</cp:revision>
  <dcterms:created xsi:type="dcterms:W3CDTF">2012-03-18T21:26:13Z</dcterms:created>
  <dcterms:modified xsi:type="dcterms:W3CDTF">2012-03-19T00:21:19Z</dcterms:modified>
</cp:coreProperties>
</file>